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65" r:id="rId3"/>
    <p:sldId id="276" r:id="rId4"/>
    <p:sldId id="257" r:id="rId5"/>
    <p:sldId id="258" r:id="rId6"/>
    <p:sldId id="259" r:id="rId7"/>
    <p:sldId id="261" r:id="rId8"/>
    <p:sldId id="260" r:id="rId9"/>
    <p:sldId id="263" r:id="rId10"/>
    <p:sldId id="262" r:id="rId11"/>
    <p:sldId id="264" r:id="rId12"/>
    <p:sldId id="266" r:id="rId13"/>
    <p:sldId id="267" r:id="rId14"/>
    <p:sldId id="268" r:id="rId15"/>
    <p:sldId id="269" r:id="rId16"/>
    <p:sldId id="270" r:id="rId17"/>
    <p:sldId id="271" r:id="rId18"/>
    <p:sldId id="272" r:id="rId19"/>
    <p:sldId id="273" r:id="rId20"/>
    <p:sldId id="274" r:id="rId21"/>
    <p:sldId id="278" r:id="rId22"/>
    <p:sldId id="279" r:id="rId23"/>
    <p:sldId id="275" r:id="rId24"/>
    <p:sldId id="27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114" y="-7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90AA2A4B-9C60-402B-8C5F-2CAA0C80F28E}"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6E127DF7-2FC0-4ABB-834F-4A39CE0AA110}"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79A9DF33-42AF-49C2-80DE-836CD79ACDA0}"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0D1F7026-270B-497F-B07A-AC8145D0B875}" type="presOf" srcId="{4329AF6E-5E80-40F0-BFE3-75E69B348CBB}" destId="{C676CDE5-4FD8-472C-B8E9-DF0B26888F01}" srcOrd="0" destOrd="0" presId="urn:microsoft.com/office/officeart/2005/8/layout/vList3"/>
    <dgm:cxn modelId="{646F71A0-5D81-4B8E-8921-AA5F00DB0682}" type="presParOf" srcId="{9D88ED33-3550-401B-A5CE-DA59FC245ECF}" destId="{C38D8CAD-42CD-44D9-8AC5-A772936CB2DA}" srcOrd="0" destOrd="0" presId="urn:microsoft.com/office/officeart/2005/8/layout/vList3"/>
    <dgm:cxn modelId="{31B14214-45E2-4395-9DE0-557D33C2DE35}" type="presParOf" srcId="{C38D8CAD-42CD-44D9-8AC5-A772936CB2DA}" destId="{3F6B6976-0776-483C-984F-E5D7C2F161A9}" srcOrd="0" destOrd="0" presId="urn:microsoft.com/office/officeart/2005/8/layout/vList3"/>
    <dgm:cxn modelId="{3251729C-5A0B-4BE8-A309-469C9A489878}" type="presParOf" srcId="{C38D8CAD-42CD-44D9-8AC5-A772936CB2DA}" destId="{6506A4D4-10E9-4636-8CFE-89CC7ECF42C0}" srcOrd="1" destOrd="0" presId="urn:microsoft.com/office/officeart/2005/8/layout/vList3"/>
    <dgm:cxn modelId="{897E1865-9931-4561-807E-F7B9D50E394A}" type="presParOf" srcId="{9D88ED33-3550-401B-A5CE-DA59FC245ECF}" destId="{C3F5E9A5-BD6D-4357-B066-C5F46FB3AC0E}" srcOrd="1" destOrd="0" presId="urn:microsoft.com/office/officeart/2005/8/layout/vList3"/>
    <dgm:cxn modelId="{05F4CE22-D808-48E9-A691-EA3CEC25A2F7}" type="presParOf" srcId="{9D88ED33-3550-401B-A5CE-DA59FC245ECF}" destId="{05D65CF3-AB2C-4F78-AF5E-E8456BD34864}" srcOrd="2" destOrd="0" presId="urn:microsoft.com/office/officeart/2005/8/layout/vList3"/>
    <dgm:cxn modelId="{2C3F171F-EC82-421E-A80B-BBC73E24D21B}" type="presParOf" srcId="{05D65CF3-AB2C-4F78-AF5E-E8456BD34864}" destId="{D0111BEE-C51A-47AB-B94B-AC09AF7B83DF}" srcOrd="0" destOrd="0" presId="urn:microsoft.com/office/officeart/2005/8/layout/vList3"/>
    <dgm:cxn modelId="{ABD1B4FF-F25F-494E-ACE1-80D239E7CEA5}" type="presParOf" srcId="{05D65CF3-AB2C-4F78-AF5E-E8456BD34864}" destId="{51B6EA1D-B1A1-4F6F-AAB3-6FB7E1049042}" srcOrd="1" destOrd="0" presId="urn:microsoft.com/office/officeart/2005/8/layout/vList3"/>
    <dgm:cxn modelId="{89FF4353-67A2-4198-83CF-644DE97324F7}" type="presParOf" srcId="{9D88ED33-3550-401B-A5CE-DA59FC245ECF}" destId="{051AE3FD-246B-47DC-9CD6-8FA0DA19BF7B}" srcOrd="3" destOrd="0" presId="urn:microsoft.com/office/officeart/2005/8/layout/vList3"/>
    <dgm:cxn modelId="{770A5344-0556-41AB-BE4C-193F626B20A4}" type="presParOf" srcId="{9D88ED33-3550-401B-A5CE-DA59FC245ECF}" destId="{34DB3D51-A55E-4028-8725-5674CF45BFEA}" srcOrd="4" destOrd="0" presId="urn:microsoft.com/office/officeart/2005/8/layout/vList3"/>
    <dgm:cxn modelId="{6954278A-82B3-49F1-92C2-5DD93C72FF6F}" type="presParOf" srcId="{34DB3D51-A55E-4028-8725-5674CF45BFEA}" destId="{9D273091-10AD-4385-9CFD-B5ABA893F391}" srcOrd="0" destOrd="0" presId="urn:microsoft.com/office/officeart/2005/8/layout/vList3"/>
    <dgm:cxn modelId="{EAE04E6F-8AF2-4186-B614-E2DF25A91415}"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76F088-0093-479C-A24B-4A64F8E24732}" type="doc">
      <dgm:prSet loTypeId="urn:microsoft.com/office/officeart/2005/8/layout/vList3" loCatId="list" qsTypeId="urn:microsoft.com/office/officeart/2005/8/quickstyle/simple1" qsCatId="simple" csTypeId="urn:microsoft.com/office/officeart/2005/8/colors/colorful1" csCatId="colorful" phldr="1"/>
      <dgm:spPr/>
    </dgm:pt>
    <dgm:pt modelId="{DF284D0A-BD53-4831-9B1D-8DCBC21C25A0}">
      <dgm:prSet phldrT="[Texte]"/>
      <dgm:spPr/>
      <dgm:t>
        <a:bodyPr/>
        <a:lstStyle/>
        <a:p>
          <a:r>
            <a:rPr lang="fr-FR" b="1" dirty="0"/>
            <a:t>Hôpital</a:t>
          </a:r>
        </a:p>
      </dgm:t>
    </dgm:pt>
    <dgm:pt modelId="{012FF4FA-DBD2-4859-A7CE-3C499AE026A0}" type="parTrans" cxnId="{3A306497-D25C-4DA2-A7C7-932FEBFF5D24}">
      <dgm:prSet/>
      <dgm:spPr/>
      <dgm:t>
        <a:bodyPr/>
        <a:lstStyle/>
        <a:p>
          <a:endParaRPr lang="fr-FR" b="1"/>
        </a:p>
      </dgm:t>
    </dgm:pt>
    <dgm:pt modelId="{0837C1BF-CC21-4FA5-A97E-B7BE0E2785D2}" type="sibTrans" cxnId="{3A306497-D25C-4DA2-A7C7-932FEBFF5D24}">
      <dgm:prSet/>
      <dgm:spPr/>
      <dgm:t>
        <a:bodyPr/>
        <a:lstStyle/>
        <a:p>
          <a:endParaRPr lang="fr-FR" b="1"/>
        </a:p>
      </dgm:t>
    </dgm:pt>
    <dgm:pt modelId="{4CFA8656-4A81-483C-ADB3-DF537AFF6CF1}">
      <dgm:prSet phldrT="[Texte]"/>
      <dgm:spPr/>
      <dgm:t>
        <a:bodyPr/>
        <a:lstStyle/>
        <a:p>
          <a:r>
            <a:rPr lang="fr-FR" b="1" dirty="0"/>
            <a:t>ESMS</a:t>
          </a:r>
        </a:p>
      </dgm:t>
    </dgm:pt>
    <dgm:pt modelId="{1240BE90-E359-4EE9-A9B4-3494419192E3}" type="parTrans" cxnId="{7D0FE2B2-0FFD-4FFF-831C-B276FBADFDD8}">
      <dgm:prSet/>
      <dgm:spPr/>
      <dgm:t>
        <a:bodyPr/>
        <a:lstStyle/>
        <a:p>
          <a:endParaRPr lang="fr-FR" b="1"/>
        </a:p>
      </dgm:t>
    </dgm:pt>
    <dgm:pt modelId="{44393D51-CE7D-40E8-ABCA-D81B6F81B0E2}" type="sibTrans" cxnId="{7D0FE2B2-0FFD-4FFF-831C-B276FBADFDD8}">
      <dgm:prSet/>
      <dgm:spPr/>
      <dgm:t>
        <a:bodyPr/>
        <a:lstStyle/>
        <a:p>
          <a:endParaRPr lang="fr-FR" b="1"/>
        </a:p>
      </dgm:t>
    </dgm:pt>
    <dgm:pt modelId="{4329AF6E-5E80-40F0-BFE3-75E69B348CBB}">
      <dgm:prSet phldrT="[Texte]"/>
      <dgm:spPr/>
      <dgm:t>
        <a:bodyPr/>
        <a:lstStyle/>
        <a:p>
          <a:r>
            <a:rPr lang="fr-FR" b="1" dirty="0"/>
            <a:t>Ville</a:t>
          </a:r>
        </a:p>
      </dgm:t>
    </dgm:pt>
    <dgm:pt modelId="{9AC35587-A025-450F-A478-C02A90444DE1}" type="parTrans" cxnId="{44839545-5040-4D61-9A70-5161237AF5A1}">
      <dgm:prSet/>
      <dgm:spPr/>
      <dgm:t>
        <a:bodyPr/>
        <a:lstStyle/>
        <a:p>
          <a:endParaRPr lang="fr-FR" b="1"/>
        </a:p>
      </dgm:t>
    </dgm:pt>
    <dgm:pt modelId="{1BB5D1E2-5086-4D48-8862-3FA1CA572F2D}" type="sibTrans" cxnId="{44839545-5040-4D61-9A70-5161237AF5A1}">
      <dgm:prSet/>
      <dgm:spPr/>
      <dgm:t>
        <a:bodyPr/>
        <a:lstStyle/>
        <a:p>
          <a:endParaRPr lang="fr-FR" b="1"/>
        </a:p>
      </dgm:t>
    </dgm:pt>
    <dgm:pt modelId="{9D88ED33-3550-401B-A5CE-DA59FC245ECF}" type="pres">
      <dgm:prSet presAssocID="{7376F088-0093-479C-A24B-4A64F8E24732}" presName="linearFlow" presStyleCnt="0">
        <dgm:presLayoutVars>
          <dgm:dir/>
          <dgm:resizeHandles val="exact"/>
        </dgm:presLayoutVars>
      </dgm:prSet>
      <dgm:spPr/>
    </dgm:pt>
    <dgm:pt modelId="{C38D8CAD-42CD-44D9-8AC5-A772936CB2DA}" type="pres">
      <dgm:prSet presAssocID="{DF284D0A-BD53-4831-9B1D-8DCBC21C25A0}" presName="composite" presStyleCnt="0"/>
      <dgm:spPr/>
    </dgm:pt>
    <dgm:pt modelId="{3F6B6976-0776-483C-984F-E5D7C2F161A9}" type="pres">
      <dgm:prSet presAssocID="{DF284D0A-BD53-4831-9B1D-8DCBC21C25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Vétérinaire"/>
        </a:ext>
      </dgm:extLst>
    </dgm:pt>
    <dgm:pt modelId="{6506A4D4-10E9-4636-8CFE-89CC7ECF42C0}" type="pres">
      <dgm:prSet presAssocID="{DF284D0A-BD53-4831-9B1D-8DCBC21C25A0}" presName="txShp" presStyleLbl="node1" presStyleIdx="0" presStyleCnt="3">
        <dgm:presLayoutVars>
          <dgm:bulletEnabled val="1"/>
        </dgm:presLayoutVars>
      </dgm:prSet>
      <dgm:spPr/>
      <dgm:t>
        <a:bodyPr/>
        <a:lstStyle/>
        <a:p>
          <a:endParaRPr lang="fr-FR"/>
        </a:p>
      </dgm:t>
    </dgm:pt>
    <dgm:pt modelId="{C3F5E9A5-BD6D-4357-B066-C5F46FB3AC0E}" type="pres">
      <dgm:prSet presAssocID="{0837C1BF-CC21-4FA5-A97E-B7BE0E2785D2}" presName="spacing" presStyleCnt="0"/>
      <dgm:spPr/>
    </dgm:pt>
    <dgm:pt modelId="{05D65CF3-AB2C-4F78-AF5E-E8456BD34864}" type="pres">
      <dgm:prSet presAssocID="{4CFA8656-4A81-483C-ADB3-DF537AFF6CF1}" presName="composite" presStyleCnt="0"/>
      <dgm:spPr/>
    </dgm:pt>
    <dgm:pt modelId="{D0111BEE-C51A-47AB-B94B-AC09AF7B83DF}" type="pres">
      <dgm:prSet presAssocID="{4CFA8656-4A81-483C-ADB3-DF537AFF6CF1}"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mme avec canne"/>
        </a:ext>
      </dgm:extLst>
    </dgm:pt>
    <dgm:pt modelId="{51B6EA1D-B1A1-4F6F-AAB3-6FB7E1049042}" type="pres">
      <dgm:prSet presAssocID="{4CFA8656-4A81-483C-ADB3-DF537AFF6CF1}" presName="txShp" presStyleLbl="node1" presStyleIdx="1" presStyleCnt="3">
        <dgm:presLayoutVars>
          <dgm:bulletEnabled val="1"/>
        </dgm:presLayoutVars>
      </dgm:prSet>
      <dgm:spPr/>
      <dgm:t>
        <a:bodyPr/>
        <a:lstStyle/>
        <a:p>
          <a:endParaRPr lang="fr-FR"/>
        </a:p>
      </dgm:t>
    </dgm:pt>
    <dgm:pt modelId="{051AE3FD-246B-47DC-9CD6-8FA0DA19BF7B}" type="pres">
      <dgm:prSet presAssocID="{44393D51-CE7D-40E8-ABCA-D81B6F81B0E2}" presName="spacing" presStyleCnt="0"/>
      <dgm:spPr/>
    </dgm:pt>
    <dgm:pt modelId="{34DB3D51-A55E-4028-8725-5674CF45BFEA}" type="pres">
      <dgm:prSet presAssocID="{4329AF6E-5E80-40F0-BFE3-75E69B348CBB}" presName="composite" presStyleCnt="0"/>
      <dgm:spPr/>
    </dgm:pt>
    <dgm:pt modelId="{9D273091-10AD-4385-9CFD-B5ABA893F391}" type="pres">
      <dgm:prSet presAssocID="{4329AF6E-5E80-40F0-BFE3-75E69B348CBB}"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ison"/>
        </a:ext>
      </dgm:extLst>
    </dgm:pt>
    <dgm:pt modelId="{C676CDE5-4FD8-472C-B8E9-DF0B26888F01}" type="pres">
      <dgm:prSet presAssocID="{4329AF6E-5E80-40F0-BFE3-75E69B348CBB}" presName="txShp" presStyleLbl="node1" presStyleIdx="2" presStyleCnt="3">
        <dgm:presLayoutVars>
          <dgm:bulletEnabled val="1"/>
        </dgm:presLayoutVars>
      </dgm:prSet>
      <dgm:spPr/>
      <dgm:t>
        <a:bodyPr/>
        <a:lstStyle/>
        <a:p>
          <a:endParaRPr lang="fr-FR"/>
        </a:p>
      </dgm:t>
    </dgm:pt>
  </dgm:ptLst>
  <dgm:cxnLst>
    <dgm:cxn modelId="{31933501-9138-4B61-9A70-7E0A044FD138}" type="presOf" srcId="{7376F088-0093-479C-A24B-4A64F8E24732}" destId="{9D88ED33-3550-401B-A5CE-DA59FC245ECF}" srcOrd="0" destOrd="0" presId="urn:microsoft.com/office/officeart/2005/8/layout/vList3"/>
    <dgm:cxn modelId="{44839545-5040-4D61-9A70-5161237AF5A1}" srcId="{7376F088-0093-479C-A24B-4A64F8E24732}" destId="{4329AF6E-5E80-40F0-BFE3-75E69B348CBB}" srcOrd="2" destOrd="0" parTransId="{9AC35587-A025-450F-A478-C02A90444DE1}" sibTransId="{1BB5D1E2-5086-4D48-8862-3FA1CA572F2D}"/>
    <dgm:cxn modelId="{35D39340-3B2E-406F-941E-DAB930046F3B}" type="presOf" srcId="{DF284D0A-BD53-4831-9B1D-8DCBC21C25A0}" destId="{6506A4D4-10E9-4636-8CFE-89CC7ECF42C0}" srcOrd="0" destOrd="0" presId="urn:microsoft.com/office/officeart/2005/8/layout/vList3"/>
    <dgm:cxn modelId="{3A306497-D25C-4DA2-A7C7-932FEBFF5D24}" srcId="{7376F088-0093-479C-A24B-4A64F8E24732}" destId="{DF284D0A-BD53-4831-9B1D-8DCBC21C25A0}" srcOrd="0" destOrd="0" parTransId="{012FF4FA-DBD2-4859-A7CE-3C499AE026A0}" sibTransId="{0837C1BF-CC21-4FA5-A97E-B7BE0E2785D2}"/>
    <dgm:cxn modelId="{A9F0BEA0-960F-425E-8C10-8670827E1EB9}" type="presOf" srcId="{4CFA8656-4A81-483C-ADB3-DF537AFF6CF1}" destId="{51B6EA1D-B1A1-4F6F-AAB3-6FB7E1049042}" srcOrd="0" destOrd="0" presId="urn:microsoft.com/office/officeart/2005/8/layout/vList3"/>
    <dgm:cxn modelId="{7D0FE2B2-0FFD-4FFF-831C-B276FBADFDD8}" srcId="{7376F088-0093-479C-A24B-4A64F8E24732}" destId="{4CFA8656-4A81-483C-ADB3-DF537AFF6CF1}" srcOrd="1" destOrd="0" parTransId="{1240BE90-E359-4EE9-A9B4-3494419192E3}" sibTransId="{44393D51-CE7D-40E8-ABCA-D81B6F81B0E2}"/>
    <dgm:cxn modelId="{D7C883E4-AB3C-4F03-AA9B-C31A89311714}" type="presOf" srcId="{4329AF6E-5E80-40F0-BFE3-75E69B348CBB}" destId="{C676CDE5-4FD8-472C-B8E9-DF0B26888F01}" srcOrd="0" destOrd="0" presId="urn:microsoft.com/office/officeart/2005/8/layout/vList3"/>
    <dgm:cxn modelId="{E1409D42-4541-49C7-BC4D-9D91B40A45D3}" type="presParOf" srcId="{9D88ED33-3550-401B-A5CE-DA59FC245ECF}" destId="{C38D8CAD-42CD-44D9-8AC5-A772936CB2DA}" srcOrd="0" destOrd="0" presId="urn:microsoft.com/office/officeart/2005/8/layout/vList3"/>
    <dgm:cxn modelId="{3EC1FFD9-12B0-4C94-BA99-59208EB0979D}" type="presParOf" srcId="{C38D8CAD-42CD-44D9-8AC5-A772936CB2DA}" destId="{3F6B6976-0776-483C-984F-E5D7C2F161A9}" srcOrd="0" destOrd="0" presId="urn:microsoft.com/office/officeart/2005/8/layout/vList3"/>
    <dgm:cxn modelId="{A907B866-21B6-40F9-A9F9-B31DFF8962A3}" type="presParOf" srcId="{C38D8CAD-42CD-44D9-8AC5-A772936CB2DA}" destId="{6506A4D4-10E9-4636-8CFE-89CC7ECF42C0}" srcOrd="1" destOrd="0" presId="urn:microsoft.com/office/officeart/2005/8/layout/vList3"/>
    <dgm:cxn modelId="{EE36B23E-FAA3-462C-8C17-2A793E0F7E9A}" type="presParOf" srcId="{9D88ED33-3550-401B-A5CE-DA59FC245ECF}" destId="{C3F5E9A5-BD6D-4357-B066-C5F46FB3AC0E}" srcOrd="1" destOrd="0" presId="urn:microsoft.com/office/officeart/2005/8/layout/vList3"/>
    <dgm:cxn modelId="{028F5DC8-7417-4958-81FB-BA845D0A244B}" type="presParOf" srcId="{9D88ED33-3550-401B-A5CE-DA59FC245ECF}" destId="{05D65CF3-AB2C-4F78-AF5E-E8456BD34864}" srcOrd="2" destOrd="0" presId="urn:microsoft.com/office/officeart/2005/8/layout/vList3"/>
    <dgm:cxn modelId="{D0594F82-3A50-4CDC-A8D6-0497370C5C07}" type="presParOf" srcId="{05D65CF3-AB2C-4F78-AF5E-E8456BD34864}" destId="{D0111BEE-C51A-47AB-B94B-AC09AF7B83DF}" srcOrd="0" destOrd="0" presId="urn:microsoft.com/office/officeart/2005/8/layout/vList3"/>
    <dgm:cxn modelId="{EA3DF81F-85CD-49C5-A1B2-F3F172695305}" type="presParOf" srcId="{05D65CF3-AB2C-4F78-AF5E-E8456BD34864}" destId="{51B6EA1D-B1A1-4F6F-AAB3-6FB7E1049042}" srcOrd="1" destOrd="0" presId="urn:microsoft.com/office/officeart/2005/8/layout/vList3"/>
    <dgm:cxn modelId="{89628F4F-A815-4CE5-B6F1-33427BF19406}" type="presParOf" srcId="{9D88ED33-3550-401B-A5CE-DA59FC245ECF}" destId="{051AE3FD-246B-47DC-9CD6-8FA0DA19BF7B}" srcOrd="3" destOrd="0" presId="urn:microsoft.com/office/officeart/2005/8/layout/vList3"/>
    <dgm:cxn modelId="{C19C11D6-B74D-4A77-AA28-7A40B6ABFB6D}" type="presParOf" srcId="{9D88ED33-3550-401B-A5CE-DA59FC245ECF}" destId="{34DB3D51-A55E-4028-8725-5674CF45BFEA}" srcOrd="4" destOrd="0" presId="urn:microsoft.com/office/officeart/2005/8/layout/vList3"/>
    <dgm:cxn modelId="{1F7CE9B2-ABAC-4EF5-B37C-B06E505F495C}" type="presParOf" srcId="{34DB3D51-A55E-4028-8725-5674CF45BFEA}" destId="{9D273091-10AD-4385-9CFD-B5ABA893F391}" srcOrd="0" destOrd="0" presId="urn:microsoft.com/office/officeart/2005/8/layout/vList3"/>
    <dgm:cxn modelId="{E09913EA-C466-437B-BF9B-49170DC65098}" type="presParOf" srcId="{34DB3D51-A55E-4028-8725-5674CF45BFEA}" destId="{C676CDE5-4FD8-472C-B8E9-DF0B26888F0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397763" y="614"/>
          <a:ext cx="1104186" cy="478565"/>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34" tIns="57150" rIns="106680" bIns="57150" numCol="1" spcCol="1270" anchor="ctr" anchorCtr="0">
          <a:noAutofit/>
        </a:bodyPr>
        <a:lstStyle/>
        <a:p>
          <a:pPr lvl="0" algn="ctr" defTabSz="666750">
            <a:lnSpc>
              <a:spcPct val="90000"/>
            </a:lnSpc>
            <a:spcBef>
              <a:spcPct val="0"/>
            </a:spcBef>
            <a:spcAft>
              <a:spcPct val="35000"/>
            </a:spcAft>
          </a:pPr>
          <a:r>
            <a:rPr lang="fr-FR" sz="1500" b="1" kern="1200" dirty="0"/>
            <a:t>Hôpital</a:t>
          </a:r>
        </a:p>
      </dsp:txBody>
      <dsp:txXfrm rot="10800000">
        <a:off x="517404" y="614"/>
        <a:ext cx="984545" cy="478565"/>
      </dsp:txXfrm>
    </dsp:sp>
    <dsp:sp modelId="{3F6B6976-0776-483C-984F-E5D7C2F161A9}">
      <dsp:nvSpPr>
        <dsp:cNvPr id="0" name=""/>
        <dsp:cNvSpPr/>
      </dsp:nvSpPr>
      <dsp:spPr>
        <a:xfrm>
          <a:off x="158480" y="614"/>
          <a:ext cx="478565" cy="4785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397763" y="622036"/>
          <a:ext cx="1104186" cy="478565"/>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34" tIns="57150" rIns="106680" bIns="57150" numCol="1" spcCol="1270" anchor="ctr" anchorCtr="0">
          <a:noAutofit/>
        </a:bodyPr>
        <a:lstStyle/>
        <a:p>
          <a:pPr lvl="0" algn="ctr" defTabSz="666750">
            <a:lnSpc>
              <a:spcPct val="90000"/>
            </a:lnSpc>
            <a:spcBef>
              <a:spcPct val="0"/>
            </a:spcBef>
            <a:spcAft>
              <a:spcPct val="35000"/>
            </a:spcAft>
          </a:pPr>
          <a:r>
            <a:rPr lang="fr-FR" sz="1500" b="1" kern="1200" dirty="0"/>
            <a:t>ESMS</a:t>
          </a:r>
        </a:p>
      </dsp:txBody>
      <dsp:txXfrm rot="10800000">
        <a:off x="517404" y="622036"/>
        <a:ext cx="984545" cy="478565"/>
      </dsp:txXfrm>
    </dsp:sp>
    <dsp:sp modelId="{D0111BEE-C51A-47AB-B94B-AC09AF7B83DF}">
      <dsp:nvSpPr>
        <dsp:cNvPr id="0" name=""/>
        <dsp:cNvSpPr/>
      </dsp:nvSpPr>
      <dsp:spPr>
        <a:xfrm>
          <a:off x="158480" y="622036"/>
          <a:ext cx="478565" cy="47856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397763" y="1243457"/>
          <a:ext cx="1104186" cy="478565"/>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34" tIns="57150" rIns="106680" bIns="57150" numCol="1" spcCol="1270" anchor="ctr" anchorCtr="0">
          <a:noAutofit/>
        </a:bodyPr>
        <a:lstStyle/>
        <a:p>
          <a:pPr lvl="0" algn="ctr" defTabSz="666750">
            <a:lnSpc>
              <a:spcPct val="90000"/>
            </a:lnSpc>
            <a:spcBef>
              <a:spcPct val="0"/>
            </a:spcBef>
            <a:spcAft>
              <a:spcPct val="35000"/>
            </a:spcAft>
          </a:pPr>
          <a:r>
            <a:rPr lang="fr-FR" sz="1500" b="1" kern="1200" dirty="0"/>
            <a:t>Ville</a:t>
          </a:r>
        </a:p>
      </dsp:txBody>
      <dsp:txXfrm rot="10800000">
        <a:off x="517404" y="1243457"/>
        <a:ext cx="984545" cy="478565"/>
      </dsp:txXfrm>
    </dsp:sp>
    <dsp:sp modelId="{9D273091-10AD-4385-9CFD-B5ABA893F391}">
      <dsp:nvSpPr>
        <dsp:cNvPr id="0" name=""/>
        <dsp:cNvSpPr/>
      </dsp:nvSpPr>
      <dsp:spPr>
        <a:xfrm>
          <a:off x="158480" y="1243457"/>
          <a:ext cx="478565" cy="47856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6A4D4-10E9-4636-8CFE-89CC7ECF42C0}">
      <dsp:nvSpPr>
        <dsp:cNvPr id="0" name=""/>
        <dsp:cNvSpPr/>
      </dsp:nvSpPr>
      <dsp:spPr>
        <a:xfrm rot="10800000">
          <a:off x="255819" y="274"/>
          <a:ext cx="797253" cy="22003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Hôpital</a:t>
          </a:r>
        </a:p>
      </dsp:txBody>
      <dsp:txXfrm rot="10800000">
        <a:off x="310826" y="274"/>
        <a:ext cx="742246" cy="220030"/>
      </dsp:txXfrm>
    </dsp:sp>
    <dsp:sp modelId="{3F6B6976-0776-483C-984F-E5D7C2F161A9}">
      <dsp:nvSpPr>
        <dsp:cNvPr id="0" name=""/>
        <dsp:cNvSpPr/>
      </dsp:nvSpPr>
      <dsp:spPr>
        <a:xfrm>
          <a:off x="145804" y="274"/>
          <a:ext cx="220030" cy="220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EA1D-B1A1-4F6F-AAB3-6FB7E1049042}">
      <dsp:nvSpPr>
        <dsp:cNvPr id="0" name=""/>
        <dsp:cNvSpPr/>
      </dsp:nvSpPr>
      <dsp:spPr>
        <a:xfrm rot="10800000">
          <a:off x="255819" y="285984"/>
          <a:ext cx="797253" cy="22003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ESMS</a:t>
          </a:r>
        </a:p>
      </dsp:txBody>
      <dsp:txXfrm rot="10800000">
        <a:off x="310826" y="285984"/>
        <a:ext cx="742246" cy="220030"/>
      </dsp:txXfrm>
    </dsp:sp>
    <dsp:sp modelId="{D0111BEE-C51A-47AB-B94B-AC09AF7B83DF}">
      <dsp:nvSpPr>
        <dsp:cNvPr id="0" name=""/>
        <dsp:cNvSpPr/>
      </dsp:nvSpPr>
      <dsp:spPr>
        <a:xfrm>
          <a:off x="145804" y="285984"/>
          <a:ext cx="220030" cy="2200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6CDE5-4FD8-472C-B8E9-DF0B26888F01}">
      <dsp:nvSpPr>
        <dsp:cNvPr id="0" name=""/>
        <dsp:cNvSpPr/>
      </dsp:nvSpPr>
      <dsp:spPr>
        <a:xfrm rot="10800000">
          <a:off x="255819" y="571695"/>
          <a:ext cx="797253" cy="220030"/>
        </a:xfrm>
        <a:prstGeom prst="homePlat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27" tIns="38100" rIns="71120" bIns="38100" numCol="1" spcCol="1270" anchor="ctr" anchorCtr="0">
          <a:noAutofit/>
        </a:bodyPr>
        <a:lstStyle/>
        <a:p>
          <a:pPr lvl="0" algn="ctr" defTabSz="444500">
            <a:lnSpc>
              <a:spcPct val="90000"/>
            </a:lnSpc>
            <a:spcBef>
              <a:spcPct val="0"/>
            </a:spcBef>
            <a:spcAft>
              <a:spcPct val="35000"/>
            </a:spcAft>
          </a:pPr>
          <a:r>
            <a:rPr lang="fr-FR" sz="1000" b="1" kern="1200" dirty="0"/>
            <a:t>Ville</a:t>
          </a:r>
        </a:p>
      </dsp:txBody>
      <dsp:txXfrm rot="10800000">
        <a:off x="310826" y="571695"/>
        <a:ext cx="742246" cy="220030"/>
      </dsp:txXfrm>
    </dsp:sp>
    <dsp:sp modelId="{9D273091-10AD-4385-9CFD-B5ABA893F391}">
      <dsp:nvSpPr>
        <dsp:cNvPr id="0" name=""/>
        <dsp:cNvSpPr/>
      </dsp:nvSpPr>
      <dsp:spPr>
        <a:xfrm>
          <a:off x="145804" y="571695"/>
          <a:ext cx="220030" cy="22003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18972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209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95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926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5406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3514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6472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84942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7523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100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97101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11867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3059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9715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8590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33799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9544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54549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62" r:id="rId6"/>
    <p:sldLayoutId id="2147483663" r:id="rId7"/>
    <p:sldLayoutId id="2147483664" r:id="rId8"/>
    <p:sldLayoutId id="2147483665" r:id="rId9"/>
    <p:sldLayoutId id="2147483666" r:id="rId10"/>
    <p:sldLayoutId id="2147483673" r:id="rId11"/>
    <p:sldLayoutId id="2147483667" r:id="rId12"/>
    <p:sldLayoutId id="2147483668" r:id="rId13"/>
    <p:sldLayoutId id="2147483669" r:id="rId14"/>
    <p:sldLayoutId id="2147483670" r:id="rId15"/>
    <p:sldLayoutId id="2147483671" r:id="rId16"/>
    <p:sldLayoutId id="2147483672" r:id="rId17"/>
  </p:sldLayoutIdLst>
  <p:hf sldNum="0" hdr="0" ftr="0" dt="0"/>
  <p:txStyles>
    <p:titleStyle>
      <a:lvl1pPr algn="ctr" defTabSz="457200" rtl="0" eaLnBrk="1" latinLnBrk="0" hangingPunct="1">
        <a:lnSpc>
          <a:spcPct val="9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1.png"/><Relationship Id="rId7" Type="http://schemas.openxmlformats.org/officeDocument/2006/relationships/diagramColors" Target="../diagrams/colors8.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18.png"/><Relationship Id="rId5" Type="http://schemas.openxmlformats.org/officeDocument/2006/relationships/diagramLayout" Target="../diagrams/layout8.xml"/><Relationship Id="rId10" Type="http://schemas.openxmlformats.org/officeDocument/2006/relationships/image" Target="../media/image24.svg"/><Relationship Id="rId4" Type="http://schemas.openxmlformats.org/officeDocument/2006/relationships/diagramData" Target="../diagrams/data8.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1.png"/><Relationship Id="rId7" Type="http://schemas.openxmlformats.org/officeDocument/2006/relationships/diagramColors" Target="../diagrams/colors9.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image" Target="../media/image18.png"/><Relationship Id="rId5" Type="http://schemas.openxmlformats.org/officeDocument/2006/relationships/diagramLayout" Target="../diagrams/layout9.xml"/><Relationship Id="rId10" Type="http://schemas.openxmlformats.org/officeDocument/2006/relationships/image" Target="../media/image24.svg"/><Relationship Id="rId4" Type="http://schemas.openxmlformats.org/officeDocument/2006/relationships/diagramData" Target="../diagrams/data9.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png"/><Relationship Id="rId7" Type="http://schemas.openxmlformats.org/officeDocument/2006/relationships/diagramColors" Target="../diagrams/colors10.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image" Target="../media/image18.png"/><Relationship Id="rId5" Type="http://schemas.openxmlformats.org/officeDocument/2006/relationships/diagramLayout" Target="../diagrams/layout10.xml"/><Relationship Id="rId10" Type="http://schemas.openxmlformats.org/officeDocument/2006/relationships/image" Target="../media/image24.svg"/><Relationship Id="rId4" Type="http://schemas.openxmlformats.org/officeDocument/2006/relationships/diagramData" Target="../diagrams/data10.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1.png"/><Relationship Id="rId7" Type="http://schemas.openxmlformats.org/officeDocument/2006/relationships/diagramColors" Target="../diagrams/colors11.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image" Target="../media/image18.png"/><Relationship Id="rId5" Type="http://schemas.openxmlformats.org/officeDocument/2006/relationships/diagramLayout" Target="../diagrams/layout11.xml"/><Relationship Id="rId10" Type="http://schemas.openxmlformats.org/officeDocument/2006/relationships/image" Target="../media/image24.svg"/><Relationship Id="rId4" Type="http://schemas.openxmlformats.org/officeDocument/2006/relationships/diagramData" Target="../diagrams/data11.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1.png"/><Relationship Id="rId7" Type="http://schemas.openxmlformats.org/officeDocument/2006/relationships/diagramColors" Target="../diagrams/colors12.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image" Target="../media/image18.png"/><Relationship Id="rId5" Type="http://schemas.openxmlformats.org/officeDocument/2006/relationships/diagramLayout" Target="../diagrams/layout12.xml"/><Relationship Id="rId10" Type="http://schemas.openxmlformats.org/officeDocument/2006/relationships/image" Target="../media/image24.svg"/><Relationship Id="rId4" Type="http://schemas.openxmlformats.org/officeDocument/2006/relationships/diagramData" Target="../diagrams/data12.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1.png"/><Relationship Id="rId7" Type="http://schemas.openxmlformats.org/officeDocument/2006/relationships/diagramColors" Target="../diagrams/colors13.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3.xml"/><Relationship Id="rId11" Type="http://schemas.openxmlformats.org/officeDocument/2006/relationships/image" Target="../media/image18.png"/><Relationship Id="rId5" Type="http://schemas.openxmlformats.org/officeDocument/2006/relationships/diagramLayout" Target="../diagrams/layout13.xml"/><Relationship Id="rId10" Type="http://schemas.openxmlformats.org/officeDocument/2006/relationships/image" Target="../media/image24.svg"/><Relationship Id="rId4" Type="http://schemas.openxmlformats.org/officeDocument/2006/relationships/diagramData" Target="../diagrams/data13.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1.png"/><Relationship Id="rId7" Type="http://schemas.openxmlformats.org/officeDocument/2006/relationships/diagramColors" Target="../diagrams/colors14.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image" Target="../media/image18.png"/><Relationship Id="rId5" Type="http://schemas.openxmlformats.org/officeDocument/2006/relationships/diagramLayout" Target="../diagrams/layout14.xml"/><Relationship Id="rId10" Type="http://schemas.openxmlformats.org/officeDocument/2006/relationships/image" Target="../media/image24.svg"/><Relationship Id="rId4" Type="http://schemas.openxmlformats.org/officeDocument/2006/relationships/diagramData" Target="../diagrams/data14.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1.png"/><Relationship Id="rId7" Type="http://schemas.openxmlformats.org/officeDocument/2006/relationships/diagramColors" Target="../diagrams/colors15.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5.xml"/><Relationship Id="rId11" Type="http://schemas.openxmlformats.org/officeDocument/2006/relationships/image" Target="../media/image18.png"/><Relationship Id="rId5" Type="http://schemas.openxmlformats.org/officeDocument/2006/relationships/diagramLayout" Target="../diagrams/layout15.xml"/><Relationship Id="rId10" Type="http://schemas.openxmlformats.org/officeDocument/2006/relationships/image" Target="../media/image24.svg"/><Relationship Id="rId4" Type="http://schemas.openxmlformats.org/officeDocument/2006/relationships/diagramData" Target="../diagrams/data15.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1.png"/><Relationship Id="rId7" Type="http://schemas.openxmlformats.org/officeDocument/2006/relationships/diagramColors" Target="../diagrams/colors16.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6.xml"/><Relationship Id="rId11" Type="http://schemas.openxmlformats.org/officeDocument/2006/relationships/image" Target="../media/image18.png"/><Relationship Id="rId5" Type="http://schemas.openxmlformats.org/officeDocument/2006/relationships/diagramLayout" Target="../diagrams/layout16.xml"/><Relationship Id="rId10" Type="http://schemas.openxmlformats.org/officeDocument/2006/relationships/image" Target="../media/image24.svg"/><Relationship Id="rId4" Type="http://schemas.openxmlformats.org/officeDocument/2006/relationships/diagramData" Target="../diagrams/data16.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1.png"/><Relationship Id="rId7" Type="http://schemas.openxmlformats.org/officeDocument/2006/relationships/diagramColors" Target="../diagrams/colors17.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7.xml"/><Relationship Id="rId11" Type="http://schemas.openxmlformats.org/officeDocument/2006/relationships/image" Target="../media/image18.png"/><Relationship Id="rId5" Type="http://schemas.openxmlformats.org/officeDocument/2006/relationships/diagramLayout" Target="../diagrams/layout17.xml"/><Relationship Id="rId10" Type="http://schemas.openxmlformats.org/officeDocument/2006/relationships/image" Target="../media/image24.svg"/><Relationship Id="rId4" Type="http://schemas.openxmlformats.org/officeDocument/2006/relationships/diagramData" Target="../diagrams/data17.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1.png"/><Relationship Id="rId7" Type="http://schemas.openxmlformats.org/officeDocument/2006/relationships/diagramColors" Target="../diagrams/colors18.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8.xml"/><Relationship Id="rId11" Type="http://schemas.openxmlformats.org/officeDocument/2006/relationships/image" Target="../media/image18.png"/><Relationship Id="rId5" Type="http://schemas.openxmlformats.org/officeDocument/2006/relationships/diagramLayout" Target="../diagrams/layout18.xml"/><Relationship Id="rId10" Type="http://schemas.openxmlformats.org/officeDocument/2006/relationships/image" Target="../media/image24.svg"/><Relationship Id="rId4" Type="http://schemas.openxmlformats.org/officeDocument/2006/relationships/diagramData" Target="../diagrams/data18.xm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13" Type="http://schemas.openxmlformats.org/officeDocument/2006/relationships/image" Target="../media/image24.svg"/><Relationship Id="rId3" Type="http://schemas.openxmlformats.org/officeDocument/2006/relationships/image" Target="../media/image11.png"/><Relationship Id="rId7" Type="http://schemas.openxmlformats.org/officeDocument/2006/relationships/diagramColors" Target="../diagrams/colors19.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9.xml"/><Relationship Id="rId11" Type="http://schemas.openxmlformats.org/officeDocument/2006/relationships/image" Target="../media/image18.png"/><Relationship Id="rId5" Type="http://schemas.openxmlformats.org/officeDocument/2006/relationships/diagramLayout" Target="../diagrams/layout19.xml"/><Relationship Id="rId10" Type="http://schemas.openxmlformats.org/officeDocument/2006/relationships/image" Target="../media/image24.svg"/><Relationship Id="rId4" Type="http://schemas.openxmlformats.org/officeDocument/2006/relationships/diagramData" Target="../diagrams/data19.xml"/><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1.png"/><Relationship Id="rId7" Type="http://schemas.openxmlformats.org/officeDocument/2006/relationships/diagramColors" Target="../diagrams/colors20.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20.xml"/><Relationship Id="rId11" Type="http://schemas.openxmlformats.org/officeDocument/2006/relationships/image" Target="../media/image18.png"/><Relationship Id="rId5" Type="http://schemas.openxmlformats.org/officeDocument/2006/relationships/diagramLayout" Target="../diagrams/layout20.xml"/><Relationship Id="rId10" Type="http://schemas.openxmlformats.org/officeDocument/2006/relationships/image" Target="../media/image24.svg"/><Relationship Id="rId4" Type="http://schemas.openxmlformats.org/officeDocument/2006/relationships/diagramData" Target="../diagrams/data20.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1.png"/><Relationship Id="rId7" Type="http://schemas.openxmlformats.org/officeDocument/2006/relationships/diagramColors" Target="../diagrams/colors21.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image" Target="../media/image18.png"/><Relationship Id="rId5" Type="http://schemas.openxmlformats.org/officeDocument/2006/relationships/diagramLayout" Target="../diagrams/layout21.xml"/><Relationship Id="rId10" Type="http://schemas.openxmlformats.org/officeDocument/2006/relationships/image" Target="../media/image24.svg"/><Relationship Id="rId4" Type="http://schemas.openxmlformats.org/officeDocument/2006/relationships/diagramData" Target="../diagrams/data21.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sv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4.svg"/><Relationship Id="rId4" Type="http://schemas.openxmlformats.org/officeDocument/2006/relationships/diagramData" Target="../diagrams/data1.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6.svg"/><Relationship Id="rId7" Type="http://schemas.openxmlformats.org/officeDocument/2006/relationships/diagramLayout" Target="../diagrams/layout2.xml"/><Relationship Id="rId12"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17.png"/><Relationship Id="rId5" Type="http://schemas.openxmlformats.org/officeDocument/2006/relationships/image" Target="../media/image11.png"/><Relationship Id="rId10" Type="http://schemas.microsoft.com/office/2007/relationships/diagramDrawing" Target="../diagrams/drawing2.xml"/><Relationship Id="rId4" Type="http://schemas.openxmlformats.org/officeDocument/2006/relationships/image" Target="../media/image10.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8.png"/><Relationship Id="rId5" Type="http://schemas.openxmlformats.org/officeDocument/2006/relationships/diagramLayout" Target="../diagrams/layout3.xml"/><Relationship Id="rId10" Type="http://schemas.openxmlformats.org/officeDocument/2006/relationships/image" Target="../media/image24.svg"/><Relationship Id="rId4" Type="http://schemas.openxmlformats.org/officeDocument/2006/relationships/diagramData" Target="../diagrams/data3.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18.png"/><Relationship Id="rId5" Type="http://schemas.openxmlformats.org/officeDocument/2006/relationships/diagramLayout" Target="../diagrams/layout4.xml"/><Relationship Id="rId10" Type="http://schemas.openxmlformats.org/officeDocument/2006/relationships/image" Target="../media/image24.svg"/><Relationship Id="rId4" Type="http://schemas.openxmlformats.org/officeDocument/2006/relationships/diagramData" Target="../diagrams/data4.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18.png"/><Relationship Id="rId5" Type="http://schemas.openxmlformats.org/officeDocument/2006/relationships/diagramLayout" Target="../diagrams/layout5.xml"/><Relationship Id="rId10" Type="http://schemas.openxmlformats.org/officeDocument/2006/relationships/image" Target="../media/image24.svg"/><Relationship Id="rId4" Type="http://schemas.openxmlformats.org/officeDocument/2006/relationships/diagramData" Target="../diagrams/data5.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18.png"/><Relationship Id="rId5" Type="http://schemas.openxmlformats.org/officeDocument/2006/relationships/diagramLayout" Target="../diagrams/layout6.xml"/><Relationship Id="rId10" Type="http://schemas.openxmlformats.org/officeDocument/2006/relationships/image" Target="../media/image24.svg"/><Relationship Id="rId4" Type="http://schemas.openxmlformats.org/officeDocument/2006/relationships/diagramData" Target="../diagrams/data6.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7.xml"/><Relationship Id="rId12"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18.png"/><Relationship Id="rId5" Type="http://schemas.openxmlformats.org/officeDocument/2006/relationships/diagramLayout" Target="../diagrams/layout7.xml"/><Relationship Id="rId10" Type="http://schemas.openxmlformats.org/officeDocument/2006/relationships/image" Target="../media/image24.svg"/><Relationship Id="rId4" Type="http://schemas.openxmlformats.org/officeDocument/2006/relationships/diagramData" Target="../diagrams/data7.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BC4C31A-40BA-49AD-A6EB-2B4FC7705143}"/>
              </a:ext>
            </a:extLst>
          </p:cNvPr>
          <p:cNvPicPr>
            <a:picLocks noChangeAspect="1"/>
          </p:cNvPicPr>
          <p:nvPr/>
        </p:nvPicPr>
        <p:blipFill rotWithShape="1">
          <a:blip r:embed="rId3"/>
          <a:srcRect t="15094"/>
          <a:stretch/>
        </p:blipFill>
        <p:spPr>
          <a:xfrm>
            <a:off x="20" y="10"/>
            <a:ext cx="12191981" cy="6857990"/>
          </a:xfrm>
          <a:prstGeom prst="rect">
            <a:avLst/>
          </a:prstGeom>
        </p:spPr>
      </p:pic>
      <p:sp useBgFill="1">
        <p:nvSpPr>
          <p:cNvPr id="9" name="Freeform 5">
            <a:extLst>
              <a:ext uri="{FF2B5EF4-FFF2-40B4-BE49-F238E27FC236}">
                <a16:creationId xmlns:a16="http://schemas.microsoft.com/office/drawing/2014/main" xmlns=""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xmlns="" id="{7B25331E-EB2C-4D36-8CBA-AF16C9BD21EC}"/>
              </a:ext>
            </a:extLst>
          </p:cNvPr>
          <p:cNvSpPr>
            <a:spLocks noGrp="1"/>
          </p:cNvSpPr>
          <p:nvPr>
            <p:ph type="ctrTitle"/>
          </p:nvPr>
        </p:nvSpPr>
        <p:spPr>
          <a:xfrm>
            <a:off x="994276" y="2699660"/>
            <a:ext cx="4100418" cy="1217023"/>
          </a:xfrm>
        </p:spPr>
        <p:txBody>
          <a:bodyPr>
            <a:normAutofit/>
          </a:bodyPr>
          <a:lstStyle/>
          <a:p>
            <a:r>
              <a:rPr lang="fr-FR" sz="3600" b="1" dirty="0"/>
              <a:t>EIAS or not EIAS*</a:t>
            </a:r>
            <a:br>
              <a:rPr lang="fr-FR" sz="3600" b="1" dirty="0"/>
            </a:br>
            <a:r>
              <a:rPr lang="fr-FR" sz="3600" b="1" dirty="0" err="1" smtClean="0"/>
              <a:t>That’s</a:t>
            </a:r>
            <a:r>
              <a:rPr lang="fr-FR" sz="3600" b="1" dirty="0" smtClean="0"/>
              <a:t> </a:t>
            </a:r>
            <a:r>
              <a:rPr lang="fr-FR" sz="3600" b="1" dirty="0"/>
              <a:t>the question!</a:t>
            </a:r>
          </a:p>
        </p:txBody>
      </p:sp>
      <p:sp>
        <p:nvSpPr>
          <p:cNvPr id="3" name="Sous-titre 2">
            <a:extLst>
              <a:ext uri="{FF2B5EF4-FFF2-40B4-BE49-F238E27FC236}">
                <a16:creationId xmlns:a16="http://schemas.microsoft.com/office/drawing/2014/main" xmlns="" id="{BC9AFE95-A729-4F16-8ECB-93914448995B}"/>
              </a:ext>
            </a:extLst>
          </p:cNvPr>
          <p:cNvSpPr>
            <a:spLocks noGrp="1"/>
          </p:cNvSpPr>
          <p:nvPr>
            <p:ph type="subTitle" idx="1"/>
          </p:nvPr>
        </p:nvSpPr>
        <p:spPr>
          <a:xfrm>
            <a:off x="1316963" y="4157933"/>
            <a:ext cx="3485072" cy="1026544"/>
          </a:xfrm>
        </p:spPr>
        <p:txBody>
          <a:bodyPr>
            <a:normAutofit fontScale="92500" lnSpcReduction="10000"/>
          </a:bodyPr>
          <a:lstStyle/>
          <a:p>
            <a:pPr algn="l"/>
            <a:r>
              <a:rPr lang="fr-FR" b="1" dirty="0">
                <a:solidFill>
                  <a:srgbClr val="D1CC02"/>
                </a:solidFill>
              </a:rPr>
              <a:t>Saurez-vous trouver la bonne catégorisation des événements indésirables ?</a:t>
            </a:r>
          </a:p>
        </p:txBody>
      </p:sp>
      <p:sp>
        <p:nvSpPr>
          <p:cNvPr id="5" name="ZoneTexte 4">
            <a:extLst>
              <a:ext uri="{FF2B5EF4-FFF2-40B4-BE49-F238E27FC236}">
                <a16:creationId xmlns:a16="http://schemas.microsoft.com/office/drawing/2014/main" xmlns="" id="{C989A9DA-4B7C-4BC1-9968-A060116AD96B}"/>
              </a:ext>
            </a:extLst>
          </p:cNvPr>
          <p:cNvSpPr txBox="1"/>
          <p:nvPr/>
        </p:nvSpPr>
        <p:spPr>
          <a:xfrm>
            <a:off x="6647380" y="6349428"/>
            <a:ext cx="5043881" cy="400110"/>
          </a:xfrm>
          <a:prstGeom prst="rect">
            <a:avLst/>
          </a:prstGeom>
          <a:noFill/>
        </p:spPr>
        <p:txBody>
          <a:bodyPr wrap="none" rtlCol="0">
            <a:spAutoFit/>
          </a:bodyPr>
          <a:lstStyle/>
          <a:p>
            <a:r>
              <a:rPr lang="fr-FR" sz="2000" b="1" dirty="0">
                <a:solidFill>
                  <a:schemeClr val="bg1"/>
                </a:solidFill>
              </a:rPr>
              <a:t>EIAS : événement indésirable associé aux soins</a:t>
            </a:r>
          </a:p>
        </p:txBody>
      </p:sp>
      <p:pic>
        <p:nvPicPr>
          <p:cNvPr id="10" name="Image 9" descr="Une image contenant horloge&#10;&#10;Description générée automatiquement">
            <a:extLst>
              <a:ext uri="{FF2B5EF4-FFF2-40B4-BE49-F238E27FC236}">
                <a16:creationId xmlns:a16="http://schemas.microsoft.com/office/drawing/2014/main" xmlns="" id="{8C16BC4B-32B2-4C33-A4F5-07DCBF324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77" y="748682"/>
            <a:ext cx="2582405" cy="1683557"/>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xmlns="" id="{E0950045-8AB5-461F-8FC5-38F33924E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2" y="261722"/>
            <a:ext cx="3714750" cy="2657475"/>
          </a:xfrm>
          <a:prstGeom prst="rect">
            <a:avLst/>
          </a:prstGeom>
        </p:spPr>
      </p:pic>
    </p:spTree>
    <p:extLst>
      <p:ext uri="{BB962C8B-B14F-4D97-AF65-F5344CB8AC3E}">
        <p14:creationId xmlns:p14="http://schemas.microsoft.com/office/powerpoint/2010/main" val="64028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Alors qu’on réalisait la toilette de Madame </a:t>
            </a:r>
            <a:r>
              <a:rPr lang="fr-FR" sz="2000" dirty="0" smtClean="0">
                <a:latin typeface="Arial" panose="020B0604020202020204" pitchFamily="34" charset="0"/>
                <a:cs typeface="Arial" panose="020B0604020202020204" pitchFamily="34" charset="0"/>
              </a:rPr>
              <a:t>Marie J. </a:t>
            </a:r>
            <a:r>
              <a:rPr lang="fr-FR" sz="2000" dirty="0">
                <a:latin typeface="Arial" panose="020B0604020202020204" pitchFamily="34" charset="0"/>
                <a:cs typeface="Arial" panose="020B0604020202020204" pitchFamily="34" charset="0"/>
              </a:rPr>
              <a:t>dans sa chambre, un pied de la chaise percée sur laquelle elle était assise a cédé. La chute lui a causé une fracture du col du fémur. Elle a dû être hospitalisée pour y subir une intervention chirurgicale.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La chute est associée à des soins d’hygiène faisant partie des missions des personnels soignants. Du fait du risque de séquelles, elle est à classer comme </a:t>
            </a:r>
            <a:r>
              <a:rPr lang="fr-FR" sz="1600" i="1" dirty="0">
                <a:latin typeface="Arial" panose="020B0604020202020204" pitchFamily="34" charset="0"/>
                <a:cs typeface="Arial" panose="020B0604020202020204" pitchFamily="34" charset="0"/>
              </a:rPr>
              <a:t>événement indésirable grave associé aux soins</a:t>
            </a:r>
            <a:r>
              <a:rPr lang="fr-FR" sz="1600" dirty="0">
                <a:latin typeface="Arial" panose="020B0604020202020204" pitchFamily="34" charset="0"/>
                <a:cs typeface="Arial" panose="020B0604020202020204" pitchFamily="34" charset="0"/>
              </a:rPr>
              <a:t> (EIGS). Le défaut d’un dispositif médical relève de la </a:t>
            </a:r>
            <a:r>
              <a:rPr lang="fr-FR" sz="1600" i="1" dirty="0">
                <a:latin typeface="Arial" panose="020B0604020202020204" pitchFamily="34" charset="0"/>
                <a:cs typeface="Arial" panose="020B0604020202020204" pitchFamily="34" charset="0"/>
              </a:rPr>
              <a:t>matériovigilance</a:t>
            </a:r>
            <a:r>
              <a:rPr lang="fr-FR" sz="1600" dirty="0">
                <a:latin typeface="Arial" panose="020B0604020202020204" pitchFamily="34" charset="0"/>
                <a:cs typeface="Arial" panose="020B0604020202020204" pitchFamily="34" charset="0"/>
              </a:rPr>
              <a:t>.</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mesures immédiates ont été l’examen et la transfert de la résidente à l’hôpital. Il est conseillé de vérifier les autres dispositifs de même type pour en éprouver la solidité avant emploi chez les autres résidents.</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L’EIGS est à déclarer à l’ARS via le portail de signalement. Il faut veiller à cocher également la case « matériovigilance » pour qu’il soit aussi signalé au </a:t>
            </a:r>
            <a:r>
              <a:rPr lang="fr-FR" sz="1600" i="1" dirty="0">
                <a:latin typeface="Arial" panose="020B0604020202020204" pitchFamily="34" charset="0"/>
                <a:cs typeface="Arial" panose="020B0604020202020204" pitchFamily="34" charset="0"/>
              </a:rPr>
              <a:t>correspondant régional de matériovigilance</a:t>
            </a:r>
            <a:r>
              <a:rPr lang="fr-FR" sz="1600" dirty="0">
                <a:latin typeface="Arial" panose="020B0604020202020204" pitchFamily="34" charset="0"/>
                <a:cs typeface="Arial" panose="020B0604020202020204" pitchFamily="34" charset="0"/>
              </a:rPr>
              <a:t>. </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enquête approfondie est à réaliser pour comprendre les causes de cet événement (fragilité du matériel, non adaptation aux soins réalisés, mauvaise position sur la chaise…). Ceux-ci devront, si applicable, faire l’objet d’actions d’amélioration adaptées (changement de matériel…).</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L’information sur le risque lié à un matériel est important à partager largement.</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0" name="Rectangle 49">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13AB31E9-0A81-40DC-8C2C-5653AAC5D413}"/>
              </a:ext>
            </a:extLst>
          </p:cNvPr>
          <p:cNvPicPr>
            <a:picLocks noChangeAspect="1"/>
          </p:cNvPicPr>
          <p:nvPr/>
        </p:nvPicPr>
        <p:blipFill>
          <a:blip r:embed="rId2"/>
          <a:stretch>
            <a:fillRect/>
          </a:stretch>
        </p:blipFill>
        <p:spPr>
          <a:xfrm>
            <a:off x="1903148" y="2505036"/>
            <a:ext cx="1253419" cy="775926"/>
          </a:xfrm>
          <a:prstGeom prst="rect">
            <a:avLst/>
          </a:prstGeom>
        </p:spPr>
      </p:pic>
      <p:pic>
        <p:nvPicPr>
          <p:cNvPr id="37" name="Image 36">
            <a:extLst>
              <a:ext uri="{FF2B5EF4-FFF2-40B4-BE49-F238E27FC236}">
                <a16:creationId xmlns:a16="http://schemas.microsoft.com/office/drawing/2014/main" xmlns="" id="{6693F9C1-E294-4130-950F-B85FF2F06F62}"/>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49" name="Image 48">
            <a:extLst>
              <a:ext uri="{FF2B5EF4-FFF2-40B4-BE49-F238E27FC236}">
                <a16:creationId xmlns:a16="http://schemas.microsoft.com/office/drawing/2014/main" xmlns="" id="{5F5D40B5-242C-49B6-9421-A84BE66EF2CE}"/>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56" name="Diagramme 55">
            <a:extLst>
              <a:ext uri="{FF2B5EF4-FFF2-40B4-BE49-F238E27FC236}">
                <a16:creationId xmlns:a16="http://schemas.microsoft.com/office/drawing/2014/main" xmlns="" id="{B7347029-2C6A-49BF-9F09-6B54203A839E}"/>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7" name="Graphique 56" descr="Coche">
            <a:extLst>
              <a:ext uri="{FF2B5EF4-FFF2-40B4-BE49-F238E27FC236}">
                <a16:creationId xmlns:a16="http://schemas.microsoft.com/office/drawing/2014/main" xmlns="" id="{118DB6B8-8E90-42F3-AF71-ED74A53644C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9" name="Graphique 58" descr="Coche">
            <a:extLst>
              <a:ext uri="{FF2B5EF4-FFF2-40B4-BE49-F238E27FC236}">
                <a16:creationId xmlns:a16="http://schemas.microsoft.com/office/drawing/2014/main" xmlns="" id="{55E89708-99BC-4B8C-84B5-BE80097401D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60" name="Groupe 59">
            <a:extLst>
              <a:ext uri="{FF2B5EF4-FFF2-40B4-BE49-F238E27FC236}">
                <a16:creationId xmlns:a16="http://schemas.microsoft.com/office/drawing/2014/main" xmlns="" id="{1171F3D9-8DFC-4CA0-B6B7-6B3CC9C480C7}"/>
              </a:ext>
            </a:extLst>
          </p:cNvPr>
          <p:cNvGrpSpPr/>
          <p:nvPr/>
        </p:nvGrpSpPr>
        <p:grpSpPr>
          <a:xfrm>
            <a:off x="380294" y="479831"/>
            <a:ext cx="1127773" cy="1127773"/>
            <a:chOff x="380294" y="479831"/>
            <a:chExt cx="1127773" cy="1127773"/>
          </a:xfrm>
        </p:grpSpPr>
        <p:pic>
          <p:nvPicPr>
            <p:cNvPr id="61" name="Graphique 60" descr="Puzzle">
              <a:extLst>
                <a:ext uri="{FF2B5EF4-FFF2-40B4-BE49-F238E27FC236}">
                  <a16:creationId xmlns:a16="http://schemas.microsoft.com/office/drawing/2014/main" xmlns="" id="{C90B168F-EC98-4B73-B67D-4D45332A117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2" name="ZoneTexte 61">
              <a:extLst>
                <a:ext uri="{FF2B5EF4-FFF2-40B4-BE49-F238E27FC236}">
                  <a16:creationId xmlns:a16="http://schemas.microsoft.com/office/drawing/2014/main" xmlns="" id="{90731459-DB6C-4DD6-9974-292A0A3122F0}"/>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7</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22007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Monsieur </a:t>
            </a:r>
            <a:r>
              <a:rPr lang="fr-FR" sz="2000" dirty="0" smtClean="0">
                <a:latin typeface="Arial" panose="020B0604020202020204" pitchFamily="34" charset="0"/>
                <a:cs typeface="Arial" panose="020B0604020202020204" pitchFamily="34" charset="0"/>
              </a:rPr>
              <a:t>Jules V., </a:t>
            </a:r>
            <a:r>
              <a:rPr lang="fr-FR" sz="2000" dirty="0">
                <a:latin typeface="Arial" panose="020B0604020202020204" pitchFamily="34" charset="0"/>
                <a:cs typeface="Arial" panose="020B0604020202020204" pitchFamily="34" charset="0"/>
              </a:rPr>
              <a:t>admis la veille pour une décompensation aigüe de sa pathologie psychiatrique, est retrouvé sans vie dans son lit, sans trace de violence.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Le décès est à considérer comme associé aux soins jusqu’à preuve du contraire. Du fait du décès, il est à classer comme </a:t>
            </a:r>
            <a:r>
              <a:rPr lang="fr-FR" sz="1600" i="1" dirty="0">
                <a:latin typeface="Arial" panose="020B0604020202020204" pitchFamily="34" charset="0"/>
                <a:cs typeface="Arial" panose="020B0604020202020204" pitchFamily="34" charset="0"/>
              </a:rPr>
              <a:t>événement indésirable grave associé au soins </a:t>
            </a:r>
            <a:r>
              <a:rPr lang="fr-FR" sz="1600" dirty="0">
                <a:latin typeface="Arial" panose="020B0604020202020204" pitchFamily="34" charset="0"/>
                <a:cs typeface="Arial" panose="020B0604020202020204" pitchFamily="34" charset="0"/>
              </a:rPr>
              <a:t>(EIGS).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constat de décès et les réserves médico-légales éventuelles sont à réaliser par un médecin</a:t>
            </a:r>
            <a:r>
              <a:rPr lang="fr-FR" sz="1600" dirty="0" smtClean="0">
                <a:latin typeface="Arial" panose="020B0604020202020204" pitchFamily="34" charset="0"/>
                <a:cs typeface="Arial" panose="020B0604020202020204" pitchFamily="34" charset="0"/>
              </a:rPr>
              <a:t>. Une autopsie peut être éventuellement demandée pour préciser la cause du décès.</a:t>
            </a:r>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L’EIGS est à déclarer rapidement à l’ARS via le portail de signalement. Si une cause est retrouvée et qu’elle concerne une vigilance, les référents régionaux de celle-ci devront en être informés </a:t>
            </a:r>
            <a:r>
              <a:rPr lang="fr-FR" sz="1600" i="1" dirty="0">
                <a:latin typeface="Arial" panose="020B0604020202020204" pitchFamily="34" charset="0"/>
                <a:cs typeface="Arial" panose="020B0604020202020204" pitchFamily="34" charset="0"/>
              </a:rPr>
              <a:t>a posterior</a:t>
            </a:r>
            <a:r>
              <a:rPr lang="fr-FR" sz="1600" dirty="0">
                <a:latin typeface="Arial" panose="020B0604020202020204" pitchFamily="34" charset="0"/>
                <a:cs typeface="Arial" panose="020B0604020202020204" pitchFamily="34" charset="0"/>
              </a:rPr>
              <a:t>i.</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rechercher les facteurs contributifs de cet événement (défaut de surveillance, de prise en compte des antécédents, complication du traitement…). Ceux-ci devront faire l’objet, si applicable,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ne faut pas hésiter à partager ce type d’expérience au sein de la structure, voire de façon plus large.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E8D2C02-FF7A-4A16-A601-EA07CFB1BE12}"/>
              </a:ext>
            </a:extLst>
          </p:cNvPr>
          <p:cNvPicPr>
            <a:picLocks noChangeAspect="1"/>
          </p:cNvPicPr>
          <p:nvPr/>
        </p:nvPicPr>
        <p:blipFill>
          <a:blip r:embed="rId2"/>
          <a:stretch>
            <a:fillRect/>
          </a:stretch>
        </p:blipFill>
        <p:spPr>
          <a:xfrm>
            <a:off x="1903148" y="2505036"/>
            <a:ext cx="1253419" cy="775926"/>
          </a:xfrm>
          <a:prstGeom prst="rect">
            <a:avLst/>
          </a:prstGeom>
        </p:spPr>
      </p:pic>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53" name="Diagramme 52">
            <a:extLst>
              <a:ext uri="{FF2B5EF4-FFF2-40B4-BE49-F238E27FC236}">
                <a16:creationId xmlns:a16="http://schemas.microsoft.com/office/drawing/2014/main" xmlns="" id="{3E259CB2-DBF6-48E3-A23D-3F19A9972C69}"/>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4" name="Graphique 53" descr="Coche">
            <a:extLst>
              <a:ext uri="{FF2B5EF4-FFF2-40B4-BE49-F238E27FC236}">
                <a16:creationId xmlns:a16="http://schemas.microsoft.com/office/drawing/2014/main" xmlns="" id="{63DC5EF7-7F78-4836-B429-0414D71FB39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grpSp>
        <p:nvGrpSpPr>
          <p:cNvPr id="57" name="Groupe 56">
            <a:extLst>
              <a:ext uri="{FF2B5EF4-FFF2-40B4-BE49-F238E27FC236}">
                <a16:creationId xmlns:a16="http://schemas.microsoft.com/office/drawing/2014/main" xmlns="" id="{8A1972FD-06E5-4679-A41D-61EFB43EEEF3}"/>
              </a:ext>
            </a:extLst>
          </p:cNvPr>
          <p:cNvGrpSpPr/>
          <p:nvPr/>
        </p:nvGrpSpPr>
        <p:grpSpPr>
          <a:xfrm>
            <a:off x="380294" y="479831"/>
            <a:ext cx="1127773" cy="1127773"/>
            <a:chOff x="380294" y="479831"/>
            <a:chExt cx="1127773" cy="1127773"/>
          </a:xfrm>
        </p:grpSpPr>
        <p:pic>
          <p:nvPicPr>
            <p:cNvPr id="58" name="Graphique 57" descr="Puzzle">
              <a:extLst>
                <a:ext uri="{FF2B5EF4-FFF2-40B4-BE49-F238E27FC236}">
                  <a16:creationId xmlns:a16="http://schemas.microsoft.com/office/drawing/2014/main" xmlns="" id="{2A3C1AE2-AA41-4D64-ADDE-D0224B934F2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9" name="ZoneTexte 58">
              <a:extLst>
                <a:ext uri="{FF2B5EF4-FFF2-40B4-BE49-F238E27FC236}">
                  <a16:creationId xmlns:a16="http://schemas.microsoft.com/office/drawing/2014/main" xmlns="" id="{9E3878F3-74A6-4918-B2B8-AA9B05B68A75}"/>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8</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314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Après un malaise, la famille de M. </a:t>
            </a:r>
            <a:r>
              <a:rPr lang="fr-FR" sz="2000" dirty="0" smtClean="0">
                <a:latin typeface="Arial" panose="020B0604020202020204" pitchFamily="34" charset="0"/>
                <a:cs typeface="Arial" panose="020B0604020202020204" pitchFamily="34" charset="0"/>
              </a:rPr>
              <a:t>Benoit D. </a:t>
            </a:r>
            <a:r>
              <a:rPr lang="fr-FR" sz="2000" dirty="0">
                <a:latin typeface="Arial" panose="020B0604020202020204" pitchFamily="34" charset="0"/>
                <a:cs typeface="Arial" panose="020B0604020202020204" pitchFamily="34" charset="0"/>
              </a:rPr>
              <a:t>décide de le conduire aux urgences en voiture. Il arrive en arrêt cardio-respiratoire et l’équipe hospitalière met en route immédiatement des gestes de survie. Ils n’arriveront pas à le réanimer.</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C’est un </a:t>
            </a:r>
            <a:r>
              <a:rPr lang="fr-FR" sz="1600" i="1" dirty="0">
                <a:latin typeface="Arial" panose="020B0604020202020204" pitchFamily="34" charset="0"/>
                <a:cs typeface="Arial" panose="020B0604020202020204" pitchFamily="34" charset="0"/>
              </a:rPr>
              <a:t>événement indésirable grave </a:t>
            </a:r>
            <a:r>
              <a:rPr lang="fr-FR" sz="1600" dirty="0">
                <a:latin typeface="Arial" panose="020B0604020202020204" pitchFamily="34" charset="0"/>
                <a:cs typeface="Arial" panose="020B0604020202020204" pitchFamily="34" charset="0"/>
              </a:rPr>
              <a:t>(EIG). Le décès n’étant pas imputable à un événement indésirable lié à la prise en charge hospitalière, il n’est pas, </a:t>
            </a:r>
            <a:r>
              <a:rPr lang="fr-FR" sz="1600" i="1" dirty="0">
                <a:latin typeface="Arial" panose="020B0604020202020204" pitchFamily="34" charset="0"/>
                <a:cs typeface="Arial" panose="020B0604020202020204" pitchFamily="34" charset="0"/>
              </a:rPr>
              <a:t>a priori</a:t>
            </a:r>
            <a:r>
              <a:rPr lang="fr-FR" sz="1600" dirty="0">
                <a:latin typeface="Arial" panose="020B0604020202020204" pitchFamily="34" charset="0"/>
                <a:cs typeface="Arial" panose="020B0604020202020204" pitchFamily="34" charset="0"/>
              </a:rPr>
              <a:t>, « associé aux soins ».</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mesure immédiate – la réanimation cardio-respiratoire – a été prise sans délai. L’autre sera </a:t>
            </a:r>
            <a:r>
              <a:rPr lang="fr-FR" sz="1600" dirty="0" smtClean="0">
                <a:latin typeface="Arial" panose="020B0604020202020204" pitchFamily="34" charset="0"/>
                <a:cs typeface="Arial" panose="020B0604020202020204" pitchFamily="34" charset="0"/>
              </a:rPr>
              <a:t>d’envisager l’obstacle </a:t>
            </a:r>
            <a:r>
              <a:rPr lang="fr-FR" sz="1600" dirty="0">
                <a:latin typeface="Arial" panose="020B0604020202020204" pitchFamily="34" charset="0"/>
                <a:cs typeface="Arial" panose="020B0604020202020204" pitchFamily="34" charset="0"/>
              </a:rPr>
              <a:t>médico-légal </a:t>
            </a:r>
            <a:r>
              <a:rPr lang="fr-FR" sz="1600" dirty="0" smtClean="0">
                <a:latin typeface="Arial" panose="020B0604020202020204" pitchFamily="34" charset="0"/>
                <a:cs typeface="Arial" panose="020B0604020202020204" pitchFamily="34" charset="0"/>
              </a:rPr>
              <a:t>potentiel que pose le décès dans ces circonstances.</a:t>
            </a:r>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fonction des consignes en vigueur dans la structure, cet EIG pourrait être déclaré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 pour qu’il soit enregistré.</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smtClean="0">
                <a:latin typeface="Arial" panose="020B0604020202020204" pitchFamily="34" charset="0"/>
                <a:cs typeface="Arial" panose="020B0604020202020204" pitchFamily="34" charset="0"/>
              </a:rPr>
              <a:t>Il est conseillé </a:t>
            </a:r>
            <a:r>
              <a:rPr lang="fr-FR" sz="1600" dirty="0">
                <a:latin typeface="Arial" panose="020B0604020202020204" pitchFamily="34" charset="0"/>
                <a:cs typeface="Arial" panose="020B0604020202020204" pitchFamily="34" charset="0"/>
              </a:rPr>
              <a:t>d’informer l’ARS </a:t>
            </a:r>
            <a:r>
              <a:rPr lang="fr-FR" sz="1600" dirty="0" smtClean="0">
                <a:latin typeface="Arial" panose="020B0604020202020204" pitchFamily="34" charset="0"/>
                <a:cs typeface="Arial" panose="020B0604020202020204" pitchFamily="34" charset="0"/>
              </a:rPr>
              <a:t>de toute situation de mort suspecte découverte dans un établissement.</a:t>
            </a:r>
            <a:endParaRPr lang="fr-FR" sz="16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smtClean="0">
                <a:latin typeface="Arial" panose="020B0604020202020204" pitchFamily="34" charset="0"/>
                <a:cs typeface="Arial" panose="020B0604020202020204" pitchFamily="34" charset="0"/>
              </a:rPr>
              <a:t>Dans l’idéal, une </a:t>
            </a:r>
            <a:r>
              <a:rPr lang="fr-FR" sz="1600" dirty="0">
                <a:latin typeface="Arial" panose="020B0604020202020204" pitchFamily="34" charset="0"/>
                <a:cs typeface="Arial" panose="020B0604020202020204" pitchFamily="34" charset="0"/>
              </a:rPr>
              <a:t>enquête est à réaliser pour rechercher les causes de ce décès (antécédents du patient, modalités de survenue…). S’il s’avérait que le décès était lié à un dysfonctionnement de la prise en charge médicale en amont des urgences, cet EIG serait à reclasser comme EIGS et à analyser comme tel.</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Si des leçons particulières sont tirées de cet événement, il ne faut pas hésiter à les partager.</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8" name="Image 37">
            <a:extLst>
              <a:ext uri="{FF2B5EF4-FFF2-40B4-BE49-F238E27FC236}">
                <a16:creationId xmlns:a16="http://schemas.microsoft.com/office/drawing/2014/main" xmlns="" id="{3AD1C8F2-CA64-445C-A596-D7EF69B37DC7}"/>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47" name="Diagramme 46">
            <a:extLst>
              <a:ext uri="{FF2B5EF4-FFF2-40B4-BE49-F238E27FC236}">
                <a16:creationId xmlns:a16="http://schemas.microsoft.com/office/drawing/2014/main" xmlns="" id="{B85B0838-94E4-4113-AE65-C82BBA6121BA}"/>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que 49" descr="Coche">
            <a:extLst>
              <a:ext uri="{FF2B5EF4-FFF2-40B4-BE49-F238E27FC236}">
                <a16:creationId xmlns:a16="http://schemas.microsoft.com/office/drawing/2014/main" xmlns="" id="{011705B7-6606-40B8-A5DA-973932E0AE8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2" name="Graphique 51" descr="Coche">
            <a:extLst>
              <a:ext uri="{FF2B5EF4-FFF2-40B4-BE49-F238E27FC236}">
                <a16:creationId xmlns:a16="http://schemas.microsoft.com/office/drawing/2014/main" xmlns="" id="{43038204-E7EF-4976-AC96-0622691C9B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grpSp>
        <p:nvGrpSpPr>
          <p:cNvPr id="54" name="Groupe 53">
            <a:extLst>
              <a:ext uri="{FF2B5EF4-FFF2-40B4-BE49-F238E27FC236}">
                <a16:creationId xmlns:a16="http://schemas.microsoft.com/office/drawing/2014/main" xmlns="" id="{F09DDCE4-CA5D-4611-ADEE-C37D01BF2B3C}"/>
              </a:ext>
            </a:extLst>
          </p:cNvPr>
          <p:cNvGrpSpPr/>
          <p:nvPr/>
        </p:nvGrpSpPr>
        <p:grpSpPr>
          <a:xfrm>
            <a:off x="380294" y="479831"/>
            <a:ext cx="1127773" cy="1127773"/>
            <a:chOff x="380294" y="479831"/>
            <a:chExt cx="1127773" cy="1127773"/>
          </a:xfrm>
        </p:grpSpPr>
        <p:pic>
          <p:nvPicPr>
            <p:cNvPr id="55" name="Graphique 54" descr="Puzzle">
              <a:extLst>
                <a:ext uri="{FF2B5EF4-FFF2-40B4-BE49-F238E27FC236}">
                  <a16:creationId xmlns:a16="http://schemas.microsoft.com/office/drawing/2014/main" xmlns="" id="{30358821-34C9-42B9-B624-DA201BDD30D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6" name="ZoneTexte 55">
              <a:extLst>
                <a:ext uri="{FF2B5EF4-FFF2-40B4-BE49-F238E27FC236}">
                  <a16:creationId xmlns:a16="http://schemas.microsoft.com/office/drawing/2014/main" xmlns="" id="{6E6C9A3F-DBE5-476D-8711-501D4F4DA9CE}"/>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9</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27654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Le médecin a prescrit 2 culots de sang pour madame </a:t>
            </a:r>
            <a:r>
              <a:rPr lang="fr-FR" sz="2000" dirty="0" smtClean="0">
                <a:latin typeface="Arial" panose="020B0604020202020204" pitchFamily="34" charset="0"/>
                <a:cs typeface="Arial" panose="020B0604020202020204" pitchFamily="34" charset="0"/>
              </a:rPr>
              <a:t>Emma S. qui </a:t>
            </a:r>
            <a:r>
              <a:rPr lang="fr-FR" sz="2000" dirty="0">
                <a:latin typeface="Arial" panose="020B0604020202020204" pitchFamily="34" charset="0"/>
                <a:cs typeface="Arial" panose="020B0604020202020204" pitchFamily="34" charset="0"/>
              </a:rPr>
              <a:t>présente une anémie sévère. Peu de temps après le début de la transfusion du premier culot, elle présente des frissons associés à une baisse de la tension artérielle.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Les signes sont à mettre au compte, jusqu’à preuve du contraire, d’un effet indésirable lié à la transfusion sanguine. C’est un </a:t>
            </a:r>
            <a:r>
              <a:rPr lang="fr-FR" sz="1600" i="1" dirty="0">
                <a:latin typeface="Arial" panose="020B0604020202020204" pitchFamily="34" charset="0"/>
                <a:cs typeface="Arial" panose="020B0604020202020204" pitchFamily="34" charset="0"/>
              </a:rPr>
              <a:t>effet indésirable receveur </a:t>
            </a:r>
            <a:r>
              <a:rPr lang="fr-FR" sz="1600" dirty="0">
                <a:latin typeface="Arial" panose="020B0604020202020204" pitchFamily="34" charset="0"/>
                <a:cs typeface="Arial" panose="020B0604020202020204" pitchFamily="34" charset="0"/>
              </a:rPr>
              <a:t>(EIR) qui concerne l’</a:t>
            </a:r>
            <a:r>
              <a:rPr lang="fr-FR" sz="1600" i="1" dirty="0">
                <a:latin typeface="Arial" panose="020B0604020202020204" pitchFamily="34" charset="0"/>
                <a:cs typeface="Arial" panose="020B0604020202020204" pitchFamily="34" charset="0"/>
              </a:rPr>
              <a:t>hémovigilance</a:t>
            </a:r>
            <a:r>
              <a:rPr lang="fr-FR" sz="1600" dirty="0">
                <a:latin typeface="Arial" panose="020B0604020202020204" pitchFamily="34" charset="0"/>
                <a:cs typeface="Arial" panose="020B0604020202020204" pitchFamily="34" charset="0"/>
              </a:rPr>
              <a:t>.</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mesure immédiate est d’arrêter la transfusion et de faire appel </a:t>
            </a:r>
            <a:r>
              <a:rPr lang="fr-FR" sz="1600" dirty="0" smtClean="0">
                <a:latin typeface="Arial" panose="020B0604020202020204" pitchFamily="34" charset="0"/>
                <a:cs typeface="Arial" panose="020B0604020202020204" pitchFamily="34" charset="0"/>
              </a:rPr>
              <a:t>à un médecin </a:t>
            </a:r>
            <a:r>
              <a:rPr lang="fr-FR" sz="1600" dirty="0">
                <a:latin typeface="Arial" panose="020B0604020202020204" pitchFamily="34" charset="0"/>
                <a:cs typeface="Arial" panose="020B0604020202020204" pitchFamily="34" charset="0"/>
              </a:rPr>
              <a:t>pour décider de la conduite à tenir.</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a:t>
            </a:r>
            <a:r>
              <a:rPr lang="fr-FR" sz="1600" dirty="0" smtClean="0">
                <a:latin typeface="Arial" panose="020B0604020202020204" pitchFamily="34" charset="0"/>
                <a:cs typeface="Arial" panose="020B0604020202020204" pitchFamily="34" charset="0"/>
              </a:rPr>
              <a:t>à signaler sans délai au </a:t>
            </a:r>
            <a:r>
              <a:rPr lang="fr-FR" sz="1600" i="1" dirty="0">
                <a:latin typeface="Arial" panose="020B0604020202020204" pitchFamily="34" charset="0"/>
                <a:cs typeface="Arial" panose="020B0604020202020204" pitchFamily="34" charset="0"/>
              </a:rPr>
              <a:t>correspondant local </a:t>
            </a:r>
            <a:r>
              <a:rPr lang="fr-FR" sz="1600" i="1" dirty="0" smtClean="0">
                <a:latin typeface="Arial" panose="020B0604020202020204" pitchFamily="34" charset="0"/>
                <a:cs typeface="Arial" panose="020B0604020202020204" pitchFamily="34" charset="0"/>
              </a:rPr>
              <a:t>d’hémovigilance et de sécurité transfusionnelle </a:t>
            </a:r>
            <a:r>
              <a:rPr lang="fr-FR" sz="1600" dirty="0" smtClean="0">
                <a:latin typeface="Arial" panose="020B0604020202020204" pitchFamily="34" charset="0"/>
                <a:cs typeface="Arial" panose="020B0604020202020204" pitchFamily="34" charset="0"/>
              </a:rPr>
              <a:t>(ou l’EFS en son absence) et à</a:t>
            </a:r>
            <a:r>
              <a:rPr lang="fr-FR" sz="1600" i="1" dirty="0" smtClean="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déclarer dans le </a:t>
            </a:r>
            <a:r>
              <a:rPr lang="fr-FR" sz="1600" i="1" dirty="0">
                <a:latin typeface="Arial" panose="020B0604020202020204" pitchFamily="34" charset="0"/>
                <a:cs typeface="Arial" panose="020B0604020202020204" pitchFamily="34" charset="0"/>
              </a:rPr>
              <a:t>système interne de signalement des événements </a:t>
            </a:r>
            <a:r>
              <a:rPr lang="fr-FR" sz="1600" i="1" dirty="0" smtClean="0">
                <a:latin typeface="Arial" panose="020B0604020202020204" pitchFamily="34" charset="0"/>
                <a:cs typeface="Arial" panose="020B0604020202020204" pitchFamily="34" charset="0"/>
              </a:rPr>
              <a:t>indésirables.</a:t>
            </a:r>
            <a:endParaRPr lang="fr-FR" sz="1600" dirty="0">
              <a:latin typeface="Arial" panose="020B0604020202020204" pitchFamily="34" charset="0"/>
              <a:cs typeface="Arial" panose="020B0604020202020204" pitchFamily="34" charset="0"/>
            </a:endParaRP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a:t>
            </a:r>
            <a:r>
              <a:rPr lang="fr-FR" sz="1600" i="1" dirty="0" smtClean="0">
                <a:latin typeface="Arial" panose="020B0604020202020204" pitchFamily="34" charset="0"/>
                <a:cs typeface="Arial" panose="020B0604020202020204" pitchFamily="34" charset="0"/>
              </a:rPr>
              <a:t>Coordonnateur régional </a:t>
            </a:r>
            <a:r>
              <a:rPr lang="fr-FR" sz="1600" i="1" dirty="0">
                <a:latin typeface="Arial" panose="020B0604020202020204" pitchFamily="34" charset="0"/>
                <a:cs typeface="Arial" panose="020B0604020202020204" pitchFamily="34" charset="0"/>
              </a:rPr>
              <a:t>d’hémovigilance et de sécurité transfusionnelle </a:t>
            </a:r>
            <a:r>
              <a:rPr lang="fr-FR" sz="1600" dirty="0">
                <a:latin typeface="Arial" panose="020B0604020202020204" pitchFamily="34" charset="0"/>
                <a:cs typeface="Arial" panose="020B0604020202020204" pitchFamily="34" charset="0"/>
              </a:rPr>
              <a:t>(CRHST) doit </a:t>
            </a:r>
            <a:r>
              <a:rPr lang="fr-FR" sz="1600" dirty="0" smtClean="0">
                <a:latin typeface="Arial" panose="020B0604020202020204" pitchFamily="34" charset="0"/>
                <a:cs typeface="Arial" panose="020B0604020202020204" pitchFamily="34" charset="0"/>
              </a:rPr>
              <a:t>être rapidement informé (&lt; 48 h) </a:t>
            </a:r>
            <a:r>
              <a:rPr lang="fr-FR" sz="1600" dirty="0">
                <a:latin typeface="Arial" panose="020B0604020202020204" pitchFamily="34" charset="0"/>
                <a:cs typeface="Arial" panose="020B0604020202020204" pitchFamily="34" charset="0"/>
              </a:rPr>
              <a:t>via </a:t>
            </a:r>
            <a:r>
              <a:rPr lang="fr-FR" sz="1600" dirty="0" smtClean="0">
                <a:latin typeface="Arial" panose="020B0604020202020204" pitchFamily="34" charset="0"/>
                <a:cs typeface="Arial" panose="020B0604020202020204" pitchFamily="34" charset="0"/>
              </a:rPr>
              <a:t>le portail </a:t>
            </a:r>
            <a:r>
              <a:rPr lang="fr-FR" sz="1600" dirty="0">
                <a:latin typeface="Arial" panose="020B0604020202020204" pitchFamily="34" charset="0"/>
                <a:cs typeface="Arial" panose="020B0604020202020204" pitchFamily="34" charset="0"/>
              </a:rPr>
              <a:t>dédié (E-FIT</a:t>
            </a:r>
            <a:r>
              <a:rPr lang="fr-FR" sz="1600" dirty="0" smtClean="0">
                <a:latin typeface="Arial" panose="020B0604020202020204" pitchFamily="34" charset="0"/>
                <a:cs typeface="Arial" panose="020B0604020202020204" pitchFamily="34" charset="0"/>
              </a:rPr>
              <a:t>), ainsi que l’Etablissement français du sang (EFS).</a:t>
            </a:r>
            <a:endParaRPr lang="fr-FR" sz="16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enquête</a:t>
            </a:r>
            <a:r>
              <a:rPr lang="fr-FR" sz="1600" i="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est à réaliser pour rechercher les causes de cet EIR (incompatibilité immunologique, contamination de la poche, anomalie de conservation…). Celles-ci devront faire l’objet, si applicable,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partage de ce type d’EIAS est essentiel à l’amélioration de la sécurité transfusionnelle.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E8D2C02-FF7A-4A16-A601-EA07CFB1BE12}"/>
              </a:ext>
            </a:extLst>
          </p:cNvPr>
          <p:cNvPicPr>
            <a:picLocks noChangeAspect="1"/>
          </p:cNvPicPr>
          <p:nvPr/>
        </p:nvPicPr>
        <p:blipFill>
          <a:blip r:embed="rId2"/>
          <a:stretch>
            <a:fillRect/>
          </a:stretch>
        </p:blipFill>
        <p:spPr>
          <a:xfrm>
            <a:off x="1903149" y="2505036"/>
            <a:ext cx="1248614" cy="775926"/>
          </a:xfrm>
          <a:prstGeom prst="rect">
            <a:avLst/>
          </a:prstGeom>
        </p:spPr>
      </p:pic>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38" name="Diagramme 37">
            <a:extLst>
              <a:ext uri="{FF2B5EF4-FFF2-40B4-BE49-F238E27FC236}">
                <a16:creationId xmlns:a16="http://schemas.microsoft.com/office/drawing/2014/main" xmlns="" id="{0CDEB8C5-BBDF-4F58-A2D3-882EE19F4536}"/>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Graphique 46" descr="Coche">
            <a:extLst>
              <a:ext uri="{FF2B5EF4-FFF2-40B4-BE49-F238E27FC236}">
                <a16:creationId xmlns:a16="http://schemas.microsoft.com/office/drawing/2014/main" xmlns="" id="{FAD394A3-B571-4747-BB7A-3D181E1EF0E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grpSp>
        <p:nvGrpSpPr>
          <p:cNvPr id="53" name="Groupe 52">
            <a:extLst>
              <a:ext uri="{FF2B5EF4-FFF2-40B4-BE49-F238E27FC236}">
                <a16:creationId xmlns:a16="http://schemas.microsoft.com/office/drawing/2014/main" xmlns="" id="{BD18EBB4-C3A9-466B-B56E-195016D32EB7}"/>
              </a:ext>
            </a:extLst>
          </p:cNvPr>
          <p:cNvGrpSpPr/>
          <p:nvPr/>
        </p:nvGrpSpPr>
        <p:grpSpPr>
          <a:xfrm>
            <a:off x="380294" y="479831"/>
            <a:ext cx="1127773" cy="1127773"/>
            <a:chOff x="380294" y="479831"/>
            <a:chExt cx="1127773" cy="1127773"/>
          </a:xfrm>
        </p:grpSpPr>
        <p:pic>
          <p:nvPicPr>
            <p:cNvPr id="54" name="Graphique 53" descr="Puzzle">
              <a:extLst>
                <a:ext uri="{FF2B5EF4-FFF2-40B4-BE49-F238E27FC236}">
                  <a16:creationId xmlns:a16="http://schemas.microsoft.com/office/drawing/2014/main" xmlns="" id="{8B5B01F9-25A2-4E4A-8DEE-C08EBF9BFF4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5" name="ZoneTexte 54">
              <a:extLst>
                <a:ext uri="{FF2B5EF4-FFF2-40B4-BE49-F238E27FC236}">
                  <a16:creationId xmlns:a16="http://schemas.microsoft.com/office/drawing/2014/main" xmlns="" id="{D22E9B8C-CA6F-46C8-9280-B0ABD130048E}"/>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10</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118094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Monsieur Georges </a:t>
            </a:r>
            <a:r>
              <a:rPr lang="fr-FR" sz="2000" dirty="0" smtClean="0">
                <a:latin typeface="Arial" panose="020B0604020202020204" pitchFamily="34" charset="0"/>
                <a:cs typeface="Arial" panose="020B0604020202020204" pitchFamily="34" charset="0"/>
              </a:rPr>
              <a:t>B. avait </a:t>
            </a:r>
            <a:r>
              <a:rPr lang="fr-FR" sz="2000" dirty="0">
                <a:latin typeface="Arial" panose="020B0604020202020204" pitchFamily="34" charset="0"/>
                <a:cs typeface="Arial" panose="020B0604020202020204" pitchFamily="34" charset="0"/>
              </a:rPr>
              <a:t>été admis en réanimation à minuit, après un grave accident de moto, avec un pronostic vital très réservé. Malgré tous les efforts, son décès est constaté à 5h00 du matin.</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Le décès n’est pas lié à un défaut de prise en charge hospitalière. Il faisait partie des scénarios envisagés par l’équipe médicale compte tenu de la gravité des lésions traumatiques.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Aucune mesure n’est à prendre dans le cadre de la gestion des risques.</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le décès n’est pas à déclarer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ce décès ne fait pas l’objet d’un signalement à l’ARS.</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il n’y a pas d’analyse systématique à faire de cet événement (sauf souhait particulier de l’équipe de réanimation dans le cadre de sa démarche d’amélioration continue).</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aucun partage d’expérience n’est à réaliser dans le cadre de la gestion des risques.</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8" name="Image 37">
            <a:extLst>
              <a:ext uri="{FF2B5EF4-FFF2-40B4-BE49-F238E27FC236}">
                <a16:creationId xmlns:a16="http://schemas.microsoft.com/office/drawing/2014/main" xmlns="" id="{871F906B-C57D-4322-94B5-46A7A74C8929}"/>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47" name="Diagramme 46">
            <a:extLst>
              <a:ext uri="{FF2B5EF4-FFF2-40B4-BE49-F238E27FC236}">
                <a16:creationId xmlns:a16="http://schemas.microsoft.com/office/drawing/2014/main" xmlns="" id="{BF279146-0A7F-4AE6-8502-D0584E6A3F71}"/>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que 49" descr="Coche">
            <a:extLst>
              <a:ext uri="{FF2B5EF4-FFF2-40B4-BE49-F238E27FC236}">
                <a16:creationId xmlns:a16="http://schemas.microsoft.com/office/drawing/2014/main" xmlns="" id="{75E40E97-B48C-4F03-B265-E31C3A2459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grpSp>
        <p:nvGrpSpPr>
          <p:cNvPr id="54" name="Groupe 53">
            <a:extLst>
              <a:ext uri="{FF2B5EF4-FFF2-40B4-BE49-F238E27FC236}">
                <a16:creationId xmlns:a16="http://schemas.microsoft.com/office/drawing/2014/main" xmlns="" id="{DB67FE1C-6E6E-4DE3-92AD-149371D11C75}"/>
              </a:ext>
            </a:extLst>
          </p:cNvPr>
          <p:cNvGrpSpPr/>
          <p:nvPr/>
        </p:nvGrpSpPr>
        <p:grpSpPr>
          <a:xfrm>
            <a:off x="380294" y="479831"/>
            <a:ext cx="1127773" cy="1127773"/>
            <a:chOff x="380294" y="479831"/>
            <a:chExt cx="1127773" cy="1127773"/>
          </a:xfrm>
        </p:grpSpPr>
        <p:pic>
          <p:nvPicPr>
            <p:cNvPr id="55" name="Graphique 54" descr="Puzzle">
              <a:extLst>
                <a:ext uri="{FF2B5EF4-FFF2-40B4-BE49-F238E27FC236}">
                  <a16:creationId xmlns:a16="http://schemas.microsoft.com/office/drawing/2014/main" xmlns="" id="{F5B70027-460A-4833-9ABD-9EDBE02D7EE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6" name="ZoneTexte 55">
              <a:extLst>
                <a:ext uri="{FF2B5EF4-FFF2-40B4-BE49-F238E27FC236}">
                  <a16:creationId xmlns:a16="http://schemas.microsoft.com/office/drawing/2014/main" xmlns="" id="{A4AE56A9-3CCA-4EC3-ADCB-8FD16B28713C}"/>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11</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164691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Madame Zoé </a:t>
            </a:r>
            <a:r>
              <a:rPr lang="fr-FR" sz="2000" dirty="0" smtClean="0">
                <a:latin typeface="Arial" panose="020B0604020202020204" pitchFamily="34" charset="0"/>
                <a:cs typeface="Arial" panose="020B0604020202020204" pitchFamily="34" charset="0"/>
              </a:rPr>
              <a:t>R. est </a:t>
            </a:r>
            <a:r>
              <a:rPr lang="fr-FR" sz="2000" dirty="0">
                <a:latin typeface="Arial" panose="020B0604020202020204" pitchFamily="34" charset="0"/>
                <a:cs typeface="Arial" panose="020B0604020202020204" pitchFamily="34" charset="0"/>
              </a:rPr>
              <a:t>prise en charge pour une blessure. Son médecin traitant la rassure et prescrit des soins locaux à réaliser par une infirmière à domicile. Une semaine après, elle est admise en réanimation avec des signes évoquant un tétanos.</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Si l’état de la vaccination antitétanique avait été vérifié et corrigé, on aurait pu éviter ce cas de tétanos. Compte-tenu de la gravité extrême de la maladie, il s’agit d’un EIGS.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mesure immédiate a été prise : elle consiste </a:t>
            </a:r>
            <a:r>
              <a:rPr lang="fr-FR" sz="1600" dirty="0" smtClean="0">
                <a:latin typeface="Arial" panose="020B0604020202020204" pitchFamily="34" charset="0"/>
                <a:cs typeface="Arial" panose="020B0604020202020204" pitchFamily="34" charset="0"/>
              </a:rPr>
              <a:t>à prendre en </a:t>
            </a:r>
            <a:r>
              <a:rPr lang="fr-FR" sz="1600" dirty="0">
                <a:latin typeface="Arial" panose="020B0604020202020204" pitchFamily="34" charset="0"/>
                <a:cs typeface="Arial" panose="020B0604020202020204" pitchFamily="34" charset="0"/>
              </a:rPr>
              <a:t>charge </a:t>
            </a:r>
            <a:r>
              <a:rPr lang="fr-FR" sz="1600" dirty="0" smtClean="0">
                <a:latin typeface="Arial" panose="020B0604020202020204" pitchFamily="34" charset="0"/>
                <a:cs typeface="Arial" panose="020B0604020202020204" pitchFamily="34" charset="0"/>
              </a:rPr>
              <a:t>la patiente en </a:t>
            </a:r>
            <a:r>
              <a:rPr lang="fr-FR" sz="1600" dirty="0">
                <a:latin typeface="Arial" panose="020B0604020202020204" pitchFamily="34" charset="0"/>
                <a:cs typeface="Arial" panose="020B0604020202020204" pitchFamily="34" charset="0"/>
              </a:rPr>
              <a:t>réanimation.</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Cette situation est concernée par 2 signalements à faire à l’ARS : (1) celui de l’EIGS, à déclarer rapidement via le portail de signalement ; (2) celui du tétanos qui est une </a:t>
            </a:r>
            <a:r>
              <a:rPr lang="fr-FR" sz="1600" i="1" dirty="0">
                <a:latin typeface="Arial" panose="020B0604020202020204" pitchFamily="34" charset="0"/>
                <a:cs typeface="Arial" panose="020B0604020202020204" pitchFamily="34" charset="0"/>
              </a:rPr>
              <a:t>maladie à déclaration obligatoire </a:t>
            </a:r>
            <a:r>
              <a:rPr lang="fr-FR" sz="1600" dirty="0">
                <a:latin typeface="Arial" panose="020B0604020202020204" pitchFamily="34" charset="0"/>
                <a:cs typeface="Arial" panose="020B0604020202020204" pitchFamily="34" charset="0"/>
              </a:rPr>
              <a:t>(MDO). </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analyse approfondie des causes</a:t>
            </a:r>
            <a:r>
              <a:rPr lang="fr-FR" sz="1600" i="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est à réaliser en impliquant l’ensemble des intervenants (médecin traitant, </a:t>
            </a:r>
            <a:r>
              <a:rPr lang="fr-FR" sz="1600" dirty="0" err="1" smtClean="0">
                <a:latin typeface="Arial" panose="020B0604020202020204" pitchFamily="34" charset="0"/>
                <a:cs typeface="Arial" panose="020B0604020202020204" pitchFamily="34" charset="0"/>
              </a:rPr>
              <a:t>infirmier.ère.s</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libéral.e.s</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équipe hospitalière…). Celles-ci devront faire l’objet, si applicable,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faut rappeler que toute plaie, même minime, peut être source de tétanos si la vaccination n’est pas à jour.</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E8D2C02-FF7A-4A16-A601-EA07CFB1BE12}"/>
              </a:ext>
            </a:extLst>
          </p:cNvPr>
          <p:cNvPicPr>
            <a:picLocks noChangeAspect="1"/>
          </p:cNvPicPr>
          <p:nvPr/>
        </p:nvPicPr>
        <p:blipFill>
          <a:blip r:embed="rId2"/>
          <a:stretch>
            <a:fillRect/>
          </a:stretch>
        </p:blipFill>
        <p:spPr>
          <a:xfrm>
            <a:off x="1903149" y="2505036"/>
            <a:ext cx="1248614" cy="775926"/>
          </a:xfrm>
          <a:prstGeom prst="rect">
            <a:avLst/>
          </a:prstGeom>
        </p:spPr>
      </p:pic>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38" name="Diagramme 37">
            <a:extLst>
              <a:ext uri="{FF2B5EF4-FFF2-40B4-BE49-F238E27FC236}">
                <a16:creationId xmlns:a16="http://schemas.microsoft.com/office/drawing/2014/main" xmlns="" id="{9D45E0A5-E7E5-49D6-BB2F-5033AD8E6383}"/>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Graphique 46" descr="Coche">
            <a:extLst>
              <a:ext uri="{FF2B5EF4-FFF2-40B4-BE49-F238E27FC236}">
                <a16:creationId xmlns:a16="http://schemas.microsoft.com/office/drawing/2014/main" xmlns="" id="{04FBB64C-6CC7-4ADD-93C6-E46A61B167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0" name="Graphique 49" descr="Coche">
            <a:extLst>
              <a:ext uri="{FF2B5EF4-FFF2-40B4-BE49-F238E27FC236}">
                <a16:creationId xmlns:a16="http://schemas.microsoft.com/office/drawing/2014/main" xmlns="" id="{0AD8ABA5-65A6-4B86-B0FB-3665DE83DD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pic>
        <p:nvPicPr>
          <p:cNvPr id="52" name="Graphique 51" descr="Coche">
            <a:extLst>
              <a:ext uri="{FF2B5EF4-FFF2-40B4-BE49-F238E27FC236}">
                <a16:creationId xmlns:a16="http://schemas.microsoft.com/office/drawing/2014/main" xmlns="" id="{10A4285F-CDF4-4F51-B6AD-19AC28A2E7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53" name="Groupe 52">
            <a:extLst>
              <a:ext uri="{FF2B5EF4-FFF2-40B4-BE49-F238E27FC236}">
                <a16:creationId xmlns:a16="http://schemas.microsoft.com/office/drawing/2014/main" xmlns="" id="{C00ECECB-69DE-4B81-9B55-59F06083B33F}"/>
              </a:ext>
            </a:extLst>
          </p:cNvPr>
          <p:cNvGrpSpPr/>
          <p:nvPr/>
        </p:nvGrpSpPr>
        <p:grpSpPr>
          <a:xfrm>
            <a:off x="380294" y="479831"/>
            <a:ext cx="1127773" cy="1127773"/>
            <a:chOff x="380294" y="479831"/>
            <a:chExt cx="1127773" cy="1127773"/>
          </a:xfrm>
        </p:grpSpPr>
        <p:pic>
          <p:nvPicPr>
            <p:cNvPr id="54" name="Graphique 53" descr="Puzzle">
              <a:extLst>
                <a:ext uri="{FF2B5EF4-FFF2-40B4-BE49-F238E27FC236}">
                  <a16:creationId xmlns:a16="http://schemas.microsoft.com/office/drawing/2014/main" xmlns="" id="{160BC951-32ED-4B5A-BCC5-F40B8C7902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5" name="ZoneTexte 54">
              <a:extLst>
                <a:ext uri="{FF2B5EF4-FFF2-40B4-BE49-F238E27FC236}">
                  <a16:creationId xmlns:a16="http://schemas.microsoft.com/office/drawing/2014/main" xmlns="" id="{29FEA7AF-EC01-4E7E-8303-EF33911B3115}"/>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12</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391726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Madame </a:t>
            </a:r>
            <a:r>
              <a:rPr lang="fr-FR" sz="2000" dirty="0" smtClean="0">
                <a:latin typeface="Arial" panose="020B0604020202020204" pitchFamily="34" charset="0"/>
                <a:cs typeface="Arial" panose="020B0604020202020204" pitchFamily="34" charset="0"/>
              </a:rPr>
              <a:t>Joëlle J. a </a:t>
            </a:r>
            <a:r>
              <a:rPr lang="fr-FR" sz="2000" dirty="0">
                <a:latin typeface="Arial" panose="020B0604020202020204" pitchFamily="34" charset="0"/>
                <a:cs typeface="Arial" panose="020B0604020202020204" pitchFamily="34" charset="0"/>
              </a:rPr>
              <a:t>perdu beaucoup de sang lors de son accouchement par voie </a:t>
            </a:r>
            <a:r>
              <a:rPr lang="fr-FR" sz="2000" dirty="0" smtClean="0">
                <a:latin typeface="Arial" panose="020B0604020202020204" pitchFamily="34" charset="0"/>
                <a:cs typeface="Arial" panose="020B0604020202020204" pitchFamily="34" charset="0"/>
              </a:rPr>
              <a:t>basse, hors anomalie de prise en charge. La procédure « hémorragie du</a:t>
            </a:r>
            <a:r>
              <a:rPr lang="fr-FR" sz="2000" i="1" dirty="0" smtClean="0">
                <a:latin typeface="Arial" panose="020B0604020202020204" pitchFamily="34" charset="0"/>
                <a:cs typeface="Arial" panose="020B0604020202020204" pitchFamily="34" charset="0"/>
              </a:rPr>
              <a:t> postpartum »</a:t>
            </a:r>
            <a:r>
              <a:rPr lang="fr-FR" sz="2000" dirty="0" smtClean="0">
                <a:latin typeface="Arial" panose="020B0604020202020204" pitchFamily="34" charset="0"/>
                <a:cs typeface="Arial" panose="020B0604020202020204" pitchFamily="34" charset="0"/>
              </a:rPr>
              <a:t> a immédiatement été appliquée et a permis </a:t>
            </a:r>
            <a:r>
              <a:rPr lang="fr-FR" sz="2000" dirty="0">
                <a:latin typeface="Arial" panose="020B0604020202020204" pitchFamily="34" charset="0"/>
                <a:cs typeface="Arial" panose="020B0604020202020204" pitchFamily="34" charset="0"/>
              </a:rPr>
              <a:t>de </a:t>
            </a:r>
            <a:r>
              <a:rPr lang="fr-FR" sz="2000" dirty="0" smtClean="0">
                <a:latin typeface="Arial" panose="020B0604020202020204" pitchFamily="34" charset="0"/>
                <a:cs typeface="Arial" panose="020B0604020202020204" pitchFamily="34" charset="0"/>
              </a:rPr>
              <a:t>contrôler rapidement la </a:t>
            </a:r>
            <a:r>
              <a:rPr lang="fr-FR" sz="2000" dirty="0">
                <a:latin typeface="Arial" panose="020B0604020202020204" pitchFamily="34" charset="0"/>
                <a:cs typeface="Arial" panose="020B0604020202020204" pitchFamily="34" charset="0"/>
              </a:rPr>
              <a:t>situation.</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L’hémorragie du postpartum, complication </a:t>
            </a:r>
            <a:r>
              <a:rPr lang="fr-FR" sz="1600" dirty="0" smtClean="0">
                <a:latin typeface="Arial" panose="020B0604020202020204" pitchFamily="34" charset="0"/>
                <a:cs typeface="Arial" panose="020B0604020202020204" pitchFamily="34" charset="0"/>
              </a:rPr>
              <a:t>grave </a:t>
            </a:r>
            <a:r>
              <a:rPr lang="fr-FR" sz="1600" dirty="0">
                <a:latin typeface="Arial" panose="020B0604020202020204" pitchFamily="34" charset="0"/>
                <a:cs typeface="Arial" panose="020B0604020202020204" pitchFamily="34" charset="0"/>
              </a:rPr>
              <a:t>de l’accouchement, a été </a:t>
            </a:r>
            <a:r>
              <a:rPr lang="fr-FR" sz="1600" dirty="0" smtClean="0">
                <a:latin typeface="Arial" panose="020B0604020202020204" pitchFamily="34" charset="0"/>
                <a:cs typeface="Arial" panose="020B0604020202020204" pitchFamily="34" charset="0"/>
              </a:rPr>
              <a:t>rapidement identifiée et </a:t>
            </a:r>
            <a:r>
              <a:rPr lang="fr-FR" sz="1600" dirty="0">
                <a:latin typeface="Arial" panose="020B0604020202020204" pitchFamily="34" charset="0"/>
                <a:cs typeface="Arial" panose="020B0604020202020204" pitchFamily="34" charset="0"/>
              </a:rPr>
              <a:t>prise en charge. Elle aurait pu constituer un EIAS </a:t>
            </a:r>
            <a:r>
              <a:rPr lang="fr-FR" sz="1600" dirty="0" smtClean="0">
                <a:latin typeface="Arial" panose="020B0604020202020204" pitchFamily="34" charset="0"/>
                <a:cs typeface="Arial" panose="020B0604020202020204" pitchFamily="34" charset="0"/>
              </a:rPr>
              <a:t>voire un EIGS si </a:t>
            </a:r>
            <a:r>
              <a:rPr lang="fr-FR" sz="1600" dirty="0">
                <a:latin typeface="Arial" panose="020B0604020202020204" pitchFamily="34" charset="0"/>
                <a:cs typeface="Arial" panose="020B0604020202020204" pitchFamily="34" charset="0"/>
              </a:rPr>
              <a:t>cela n’avait pas été le cas.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mesures immédiates ont été prises en urgence, selon les bonnes </a:t>
            </a:r>
            <a:r>
              <a:rPr lang="fr-FR" sz="1600" dirty="0" smtClean="0">
                <a:latin typeface="Arial" panose="020B0604020202020204" pitchFamily="34" charset="0"/>
                <a:cs typeface="Arial" panose="020B0604020202020204" pitchFamily="34" charset="0"/>
              </a:rPr>
              <a:t>pratiques en vigueur.</a:t>
            </a:r>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la complication n’est pas à déclarer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 Le service peut toutefois décider de tenir un registre des complications de ce type.</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et de conséquence grave, cette situation ne fait pas l’objet d’un signalement à l’ARS.</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smtClean="0">
                <a:latin typeface="Arial" panose="020B0604020202020204" pitchFamily="34" charset="0"/>
                <a:cs typeface="Arial" panose="020B0604020202020204" pitchFamily="34" charset="0"/>
              </a:rPr>
              <a:t>Il peut être intéressant d’évaluer si toutes les barrières de sécurité mises en place par le service pour ce type de complication redoutée ont bien été mises en œuvre, sans retard (dans le cadre d’une </a:t>
            </a:r>
            <a:r>
              <a:rPr lang="fr-FR" sz="1600" i="1" dirty="0" smtClean="0">
                <a:latin typeface="Arial" panose="020B0604020202020204" pitchFamily="34" charset="0"/>
                <a:cs typeface="Arial" panose="020B0604020202020204" pitchFamily="34" charset="0"/>
              </a:rPr>
              <a:t>évaluation des pratiques professionnelles </a:t>
            </a:r>
            <a:r>
              <a:rPr lang="fr-FR" sz="1600" dirty="0" smtClean="0">
                <a:latin typeface="Arial" panose="020B0604020202020204" pitchFamily="34" charset="0"/>
                <a:cs typeface="Arial" panose="020B0604020202020204" pitchFamily="34" charset="0"/>
              </a:rPr>
              <a:t>(EPP), par exemple).</a:t>
            </a:r>
            <a:endParaRPr lang="fr-FR" sz="1600" dirty="0">
              <a:latin typeface="Arial" panose="020B0604020202020204" pitchFamily="34" charset="0"/>
              <a:cs typeface="Arial" panose="020B0604020202020204" pitchFamily="34" charset="0"/>
            </a:endParaRP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partage des EI obstétricaux est souvent réalisé au sein d’un réseau dédié à la périnatalité. </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8" name="Image 37">
            <a:extLst>
              <a:ext uri="{FF2B5EF4-FFF2-40B4-BE49-F238E27FC236}">
                <a16:creationId xmlns:a16="http://schemas.microsoft.com/office/drawing/2014/main" xmlns="" id="{074FFF83-B12E-4A06-BF19-C3DD2FCC3AF8}"/>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47" name="Diagramme 46">
            <a:extLst>
              <a:ext uri="{FF2B5EF4-FFF2-40B4-BE49-F238E27FC236}">
                <a16:creationId xmlns:a16="http://schemas.microsoft.com/office/drawing/2014/main" xmlns="" id="{4E117BA5-214B-4502-8DD8-970013CFED07}"/>
              </a:ext>
            </a:extLst>
          </p:cNvPr>
          <p:cNvGraphicFramePr/>
          <p:nvPr>
            <p:extLst>
              <p:ext uri="{D42A27DB-BD31-4B8C-83A1-F6EECF244321}">
                <p14:modId xmlns:p14="http://schemas.microsoft.com/office/powerpoint/2010/main" val="2901243307"/>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que 49" descr="Coche">
            <a:extLst>
              <a:ext uri="{FF2B5EF4-FFF2-40B4-BE49-F238E27FC236}">
                <a16:creationId xmlns:a16="http://schemas.microsoft.com/office/drawing/2014/main" xmlns="" id="{199AD99C-A8FE-42F6-8D47-7393EE108B1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grpSp>
        <p:nvGrpSpPr>
          <p:cNvPr id="58" name="Groupe 57">
            <a:extLst>
              <a:ext uri="{FF2B5EF4-FFF2-40B4-BE49-F238E27FC236}">
                <a16:creationId xmlns:a16="http://schemas.microsoft.com/office/drawing/2014/main" xmlns="" id="{5C4E87D3-4D46-4101-A4A0-CFFE04DF57C5}"/>
              </a:ext>
            </a:extLst>
          </p:cNvPr>
          <p:cNvGrpSpPr/>
          <p:nvPr/>
        </p:nvGrpSpPr>
        <p:grpSpPr>
          <a:xfrm>
            <a:off x="380294" y="479831"/>
            <a:ext cx="1127773" cy="1127773"/>
            <a:chOff x="380294" y="479831"/>
            <a:chExt cx="1127773" cy="1127773"/>
          </a:xfrm>
        </p:grpSpPr>
        <p:pic>
          <p:nvPicPr>
            <p:cNvPr id="59" name="Graphique 58" descr="Puzzle">
              <a:extLst>
                <a:ext uri="{FF2B5EF4-FFF2-40B4-BE49-F238E27FC236}">
                  <a16:creationId xmlns:a16="http://schemas.microsoft.com/office/drawing/2014/main" xmlns="" id="{7931A4AC-0F9D-4900-83CB-1DD68F7AA9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0" name="ZoneTexte 59">
              <a:extLst>
                <a:ext uri="{FF2B5EF4-FFF2-40B4-BE49-F238E27FC236}">
                  <a16:creationId xmlns:a16="http://schemas.microsoft.com/office/drawing/2014/main" xmlns="" id="{1DE5F8DC-6085-43DA-90E4-BD141C0F60E6}"/>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13</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21177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Un traitement antituberculeux a été initié par l’hôpital chez M. </a:t>
            </a:r>
            <a:r>
              <a:rPr lang="fr-FR" sz="2000" dirty="0" smtClean="0">
                <a:latin typeface="Arial" panose="020B0604020202020204" pitchFamily="34" charset="0"/>
                <a:cs typeface="Arial" panose="020B0604020202020204" pitchFamily="34" charset="0"/>
              </a:rPr>
              <a:t>John L.; après </a:t>
            </a:r>
            <a:r>
              <a:rPr lang="fr-FR" sz="2000" dirty="0">
                <a:latin typeface="Arial" panose="020B0604020202020204" pitchFamily="34" charset="0"/>
                <a:cs typeface="Arial" panose="020B0604020202020204" pitchFamily="34" charset="0"/>
              </a:rPr>
              <a:t>son retour en maison de retraite, ce traitement n’a pas été administré pendant 15 jours </a:t>
            </a:r>
            <a:r>
              <a:rPr lang="fr-FR" sz="2000" dirty="0" smtClean="0">
                <a:latin typeface="Arial" panose="020B0604020202020204" pitchFamily="34" charset="0"/>
                <a:cs typeface="Arial" panose="020B0604020202020204" pitchFamily="34" charset="0"/>
              </a:rPr>
              <a:t>du fait d’un </a:t>
            </a:r>
            <a:r>
              <a:rPr lang="fr-FR" sz="2000" dirty="0">
                <a:latin typeface="Arial" panose="020B0604020202020204" pitchFamily="34" charset="0"/>
                <a:cs typeface="Arial" panose="020B0604020202020204" pitchFamily="34" charset="0"/>
              </a:rPr>
              <a:t>défaut de transmission entre les 2 établissements.</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L’absence de continuité </a:t>
            </a:r>
            <a:r>
              <a:rPr lang="fr-FR" sz="1600" dirty="0" smtClean="0">
                <a:latin typeface="Arial" panose="020B0604020202020204" pitchFamily="34" charset="0"/>
                <a:cs typeface="Arial" panose="020B0604020202020204" pitchFamily="34" charset="0"/>
              </a:rPr>
              <a:t>d’un </a:t>
            </a:r>
            <a:r>
              <a:rPr lang="fr-FR" sz="1600" dirty="0">
                <a:latin typeface="Arial" panose="020B0604020202020204" pitchFamily="34" charset="0"/>
                <a:cs typeface="Arial" panose="020B0604020202020204" pitchFamily="34" charset="0"/>
              </a:rPr>
              <a:t>traitement </a:t>
            </a:r>
            <a:r>
              <a:rPr lang="fr-FR" sz="1600" dirty="0" smtClean="0">
                <a:latin typeface="Arial" panose="020B0604020202020204" pitchFamily="34" charset="0"/>
                <a:cs typeface="Arial" panose="020B0604020202020204" pitchFamily="34" charset="0"/>
              </a:rPr>
              <a:t>important est </a:t>
            </a:r>
            <a:r>
              <a:rPr lang="fr-FR" sz="1600" dirty="0">
                <a:latin typeface="Arial" panose="020B0604020202020204" pitchFamily="34" charset="0"/>
                <a:cs typeface="Arial" panose="020B0604020202020204" pitchFamily="34" charset="0"/>
              </a:rPr>
              <a:t>évidemment un EIAS. En fonction des conséquences pour le patient ou son entourage, cela pourrait devenir un EIGS.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mesure immédiate est la reprise du traitement, la réévaluation du patient et de sa </a:t>
            </a:r>
            <a:r>
              <a:rPr lang="fr-FR" sz="1600" dirty="0" smtClean="0">
                <a:latin typeface="Arial" panose="020B0604020202020204" pitchFamily="34" charset="0"/>
                <a:cs typeface="Arial" panose="020B0604020202020204" pitchFamily="34" charset="0"/>
              </a:rPr>
              <a:t>contagiosité, en lien avec les référents IAS de la structure (équipe opérationnelle d’hygiène…).</a:t>
            </a:r>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tuberculose est une </a:t>
            </a:r>
            <a:r>
              <a:rPr lang="fr-FR" sz="1600" i="1" dirty="0">
                <a:latin typeface="Arial" panose="020B0604020202020204" pitchFamily="34" charset="0"/>
                <a:cs typeface="Arial" panose="020B0604020202020204" pitchFamily="34" charset="0"/>
              </a:rPr>
              <a:t>maladie à déclaration obligatoire </a:t>
            </a:r>
            <a:r>
              <a:rPr lang="fr-FR" sz="1600" dirty="0">
                <a:latin typeface="Arial" panose="020B0604020202020204" pitchFamily="34" charset="0"/>
                <a:cs typeface="Arial" panose="020B0604020202020204" pitchFamily="34" charset="0"/>
              </a:rPr>
              <a:t>(MDO). </a:t>
            </a:r>
            <a:r>
              <a:rPr lang="fr-FR" sz="1600" dirty="0" smtClean="0">
                <a:latin typeface="Arial" panose="020B0604020202020204" pitchFamily="34" charset="0"/>
                <a:cs typeface="Arial" panose="020B0604020202020204" pitchFamily="34" charset="0"/>
              </a:rPr>
              <a:t>La gestion des </a:t>
            </a:r>
            <a:r>
              <a:rPr lang="fr-FR" sz="1600" dirty="0">
                <a:latin typeface="Arial" panose="020B0604020202020204" pitchFamily="34" charset="0"/>
                <a:cs typeface="Arial" panose="020B0604020202020204" pitchFamily="34" charset="0"/>
              </a:rPr>
              <a:t>risques </a:t>
            </a:r>
            <a:r>
              <a:rPr lang="fr-FR" sz="1600" dirty="0" smtClean="0">
                <a:latin typeface="Arial" panose="020B0604020202020204" pitchFamily="34" charset="0"/>
                <a:cs typeface="Arial" panose="020B0604020202020204" pitchFamily="34" charset="0"/>
              </a:rPr>
              <a:t>contagieux peut nécessiter l’intervention de l’ARS </a:t>
            </a:r>
            <a:r>
              <a:rPr lang="fr-FR" sz="1600" dirty="0">
                <a:latin typeface="Arial" panose="020B0604020202020204" pitchFamily="34" charset="0"/>
                <a:cs typeface="Arial" panose="020B0604020202020204" pitchFamily="34" charset="0"/>
              </a:rPr>
              <a:t>et </a:t>
            </a:r>
            <a:r>
              <a:rPr lang="fr-FR" sz="1600" dirty="0" smtClean="0">
                <a:latin typeface="Arial" panose="020B0604020202020204" pitchFamily="34" charset="0"/>
                <a:cs typeface="Arial" panose="020B0604020202020204" pitchFamily="34" charset="0"/>
              </a:rPr>
              <a:t>du </a:t>
            </a:r>
            <a:r>
              <a:rPr lang="fr-FR" sz="1600" i="1" dirty="0" smtClean="0">
                <a:latin typeface="Arial" panose="020B0604020202020204" pitchFamily="34" charset="0"/>
                <a:cs typeface="Arial" panose="020B0604020202020204" pitchFamily="34" charset="0"/>
              </a:rPr>
              <a:t>Centre </a:t>
            </a:r>
            <a:r>
              <a:rPr lang="fr-FR" sz="1600" i="1" dirty="0">
                <a:latin typeface="Arial" panose="020B0604020202020204" pitchFamily="34" charset="0"/>
                <a:cs typeface="Arial" panose="020B0604020202020204" pitchFamily="34" charset="0"/>
              </a:rPr>
              <a:t>d’appui pour la prévention des IAS</a:t>
            </a:r>
            <a:r>
              <a:rPr lang="fr-FR" sz="1600" dirty="0">
                <a:latin typeface="Arial" panose="020B0604020202020204" pitchFamily="34" charset="0"/>
                <a:cs typeface="Arial" panose="020B0604020202020204" pitchFamily="34" charset="0"/>
              </a:rPr>
              <a:t> (CPIAS). </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enquête</a:t>
            </a:r>
            <a:r>
              <a:rPr lang="fr-FR" sz="1600" i="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est à réaliser, impliquant les 2 structures, afin d’identifier les facteurs de l’interruption du traitement et d’évaluer ses conséquences (retard de communication, mesures préventives de contagion, aggravation du patient…) et de mettre en œuvre les mesures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faut communiquer largement sur les cas de défaut de communication qui sont à l’origine d’EIAS.</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E8D2C02-FF7A-4A16-A601-EA07CFB1BE12}"/>
              </a:ext>
            </a:extLst>
          </p:cNvPr>
          <p:cNvPicPr>
            <a:picLocks noChangeAspect="1"/>
          </p:cNvPicPr>
          <p:nvPr/>
        </p:nvPicPr>
        <p:blipFill>
          <a:blip r:embed="rId2"/>
          <a:stretch>
            <a:fillRect/>
          </a:stretch>
        </p:blipFill>
        <p:spPr>
          <a:xfrm>
            <a:off x="1903149" y="2505036"/>
            <a:ext cx="1248614" cy="775926"/>
          </a:xfrm>
          <a:prstGeom prst="rect">
            <a:avLst/>
          </a:prstGeom>
        </p:spPr>
      </p:pic>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38" name="Diagramme 37">
            <a:extLst>
              <a:ext uri="{FF2B5EF4-FFF2-40B4-BE49-F238E27FC236}">
                <a16:creationId xmlns:a16="http://schemas.microsoft.com/office/drawing/2014/main" xmlns="" id="{9D45E0A5-E7E5-49D6-BB2F-5033AD8E6383}"/>
              </a:ext>
            </a:extLst>
          </p:cNvPr>
          <p:cNvGraphicFramePr/>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Graphique 46" descr="Coche">
            <a:extLst>
              <a:ext uri="{FF2B5EF4-FFF2-40B4-BE49-F238E27FC236}">
                <a16:creationId xmlns:a16="http://schemas.microsoft.com/office/drawing/2014/main" xmlns="" id="{04FBB64C-6CC7-4ADD-93C6-E46A61B167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0" name="Graphique 49" descr="Coche">
            <a:extLst>
              <a:ext uri="{FF2B5EF4-FFF2-40B4-BE49-F238E27FC236}">
                <a16:creationId xmlns:a16="http://schemas.microsoft.com/office/drawing/2014/main" xmlns="" id="{0AD8ABA5-65A6-4B86-B0FB-3665DE83DD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pic>
        <p:nvPicPr>
          <p:cNvPr id="52" name="Graphique 51" descr="Coche">
            <a:extLst>
              <a:ext uri="{FF2B5EF4-FFF2-40B4-BE49-F238E27FC236}">
                <a16:creationId xmlns:a16="http://schemas.microsoft.com/office/drawing/2014/main" xmlns="" id="{10A4285F-CDF4-4F51-B6AD-19AC28A2E7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53" name="Groupe 52">
            <a:extLst>
              <a:ext uri="{FF2B5EF4-FFF2-40B4-BE49-F238E27FC236}">
                <a16:creationId xmlns:a16="http://schemas.microsoft.com/office/drawing/2014/main" xmlns="" id="{C00ECECB-69DE-4B81-9B55-59F06083B33F}"/>
              </a:ext>
            </a:extLst>
          </p:cNvPr>
          <p:cNvGrpSpPr/>
          <p:nvPr/>
        </p:nvGrpSpPr>
        <p:grpSpPr>
          <a:xfrm>
            <a:off x="380294" y="479831"/>
            <a:ext cx="1127773" cy="1127773"/>
            <a:chOff x="380294" y="479831"/>
            <a:chExt cx="1127773" cy="1127773"/>
          </a:xfrm>
        </p:grpSpPr>
        <p:pic>
          <p:nvPicPr>
            <p:cNvPr id="54" name="Graphique 53" descr="Puzzle">
              <a:extLst>
                <a:ext uri="{FF2B5EF4-FFF2-40B4-BE49-F238E27FC236}">
                  <a16:creationId xmlns:a16="http://schemas.microsoft.com/office/drawing/2014/main" xmlns="" id="{160BC951-32ED-4B5A-BCC5-F40B8C7902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5" name="ZoneTexte 54">
              <a:extLst>
                <a:ext uri="{FF2B5EF4-FFF2-40B4-BE49-F238E27FC236}">
                  <a16:creationId xmlns:a16="http://schemas.microsoft.com/office/drawing/2014/main" xmlns="" id="{29FEA7AF-EC01-4E7E-8303-EF33911B3115}"/>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14</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11382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Après son transfert en </a:t>
            </a:r>
            <a:r>
              <a:rPr lang="fr-FR" sz="2000" dirty="0" smtClean="0">
                <a:latin typeface="Arial" panose="020B0604020202020204" pitchFamily="34" charset="0"/>
                <a:cs typeface="Arial" panose="020B0604020202020204" pitchFamily="34" charset="0"/>
              </a:rPr>
              <a:t>HAD, </a:t>
            </a:r>
            <a:r>
              <a:rPr lang="fr-FR" sz="2000" dirty="0">
                <a:latin typeface="Arial" panose="020B0604020202020204" pitchFamily="34" charset="0"/>
                <a:cs typeface="Arial" panose="020B0604020202020204" pitchFamily="34" charset="0"/>
              </a:rPr>
              <a:t>Mme </a:t>
            </a:r>
            <a:r>
              <a:rPr lang="fr-FR" sz="2000" dirty="0" smtClean="0">
                <a:latin typeface="Arial" panose="020B0604020202020204" pitchFamily="34" charset="0"/>
                <a:cs typeface="Arial" panose="020B0604020202020204" pitchFamily="34" charset="0"/>
              </a:rPr>
              <a:t>Dora D. reçoit </a:t>
            </a:r>
            <a:r>
              <a:rPr lang="fr-FR" sz="2000" dirty="0">
                <a:latin typeface="Arial" panose="020B0604020202020204" pitchFamily="34" charset="0"/>
                <a:cs typeface="Arial" panose="020B0604020202020204" pitchFamily="34" charset="0"/>
              </a:rPr>
              <a:t>7,5 </a:t>
            </a:r>
            <a:r>
              <a:rPr lang="fr-FR" sz="2000" dirty="0" smtClean="0">
                <a:latin typeface="Arial" panose="020B0604020202020204" pitchFamily="34" charset="0"/>
                <a:cs typeface="Arial" panose="020B0604020202020204" pitchFamily="34" charset="0"/>
              </a:rPr>
              <a:t>mg par jour </a:t>
            </a:r>
            <a:r>
              <a:rPr lang="fr-FR" sz="2000" dirty="0">
                <a:latin typeface="Arial" panose="020B0604020202020204" pitchFamily="34" charset="0"/>
                <a:cs typeface="Arial" panose="020B0604020202020204" pitchFamily="34" charset="0"/>
              </a:rPr>
              <a:t>de </a:t>
            </a:r>
            <a:r>
              <a:rPr lang="fr-FR" sz="2000" i="1" dirty="0">
                <a:latin typeface="Arial" panose="020B0604020202020204" pitchFamily="34" charset="0"/>
                <a:cs typeface="Arial" panose="020B0604020202020204" pitchFamily="34" charset="0"/>
              </a:rPr>
              <a:t>Méthotrexate</a:t>
            </a:r>
            <a:r>
              <a:rPr lang="fr-FR" sz="2000" dirty="0">
                <a:latin typeface="Arial" panose="020B0604020202020204" pitchFamily="34" charset="0"/>
                <a:cs typeface="Arial" panose="020B0604020202020204" pitchFamily="34" charset="0"/>
              </a:rPr>
              <a:t> pour le traitement de fond de sa polyarthrite au lieu </a:t>
            </a:r>
            <a:r>
              <a:rPr lang="fr-FR" sz="2000" dirty="0" smtClean="0">
                <a:latin typeface="Arial" panose="020B0604020202020204" pitchFamily="34" charset="0"/>
                <a:cs typeface="Arial" panose="020B0604020202020204" pitchFamily="34" charset="0"/>
              </a:rPr>
              <a:t>de </a:t>
            </a:r>
            <a:r>
              <a:rPr lang="fr-FR" sz="2000" dirty="0">
                <a:latin typeface="Arial" panose="020B0604020202020204" pitchFamily="34" charset="0"/>
                <a:cs typeface="Arial" panose="020B0604020202020204" pitchFamily="34" charset="0"/>
              </a:rPr>
              <a:t>7,5 mg par semaine. Le surdosage est responsable de troubles sévères mettant en jeu son pronostic vital.</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4931" y="2443174"/>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Les dangers liés à l’administration du </a:t>
            </a:r>
            <a:r>
              <a:rPr lang="fr-FR" sz="1600" i="1" dirty="0">
                <a:latin typeface="Arial" panose="020B0604020202020204" pitchFamily="34" charset="0"/>
                <a:cs typeface="Arial" panose="020B0604020202020204" pitchFamily="34" charset="0"/>
              </a:rPr>
              <a:t>Méthotrexate</a:t>
            </a:r>
            <a:r>
              <a:rPr lang="fr-FR" sz="1600" dirty="0">
                <a:latin typeface="Arial" panose="020B0604020202020204" pitchFamily="34" charset="0"/>
                <a:cs typeface="Arial" panose="020B0604020202020204" pitchFamily="34" charset="0"/>
              </a:rPr>
              <a:t> font partie des « </a:t>
            </a:r>
            <a:r>
              <a:rPr lang="fr-FR" sz="1600" i="1" dirty="0">
                <a:latin typeface="Arial" panose="020B0604020202020204" pitchFamily="34" charset="0"/>
                <a:cs typeface="Arial" panose="020B0604020202020204" pitchFamily="34" charset="0"/>
              </a:rPr>
              <a:t>never events</a:t>
            </a:r>
            <a:r>
              <a:rPr lang="fr-FR" sz="1600" dirty="0">
                <a:latin typeface="Arial" panose="020B0604020202020204" pitchFamily="34" charset="0"/>
                <a:cs typeface="Arial" panose="020B0604020202020204" pitchFamily="34" charset="0"/>
              </a:rPr>
              <a:t> » dont la liste publiée par l’ANSM devraient être connue de tous les professionnels de santé. Compte-tenu de la sévérité des conséquences, la complication est à classer comme EIGS.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mesure immédiate est l’arrêt du traitement et le transfert de la patiente dans un service hospitalier apte à prendre en charge les complications aigües.</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notamment par les correspondants locaux de </a:t>
            </a:r>
            <a:r>
              <a:rPr lang="fr-FR" sz="1600" i="1" dirty="0">
                <a:latin typeface="Arial" panose="020B0604020202020204" pitchFamily="34" charset="0"/>
                <a:cs typeface="Arial" panose="020B0604020202020204" pitchFamily="34" charset="0"/>
              </a:rPr>
              <a:t>pharmacovigilance</a:t>
            </a:r>
            <a:r>
              <a:rPr lang="fr-FR" sz="1600" dirty="0">
                <a:latin typeface="Arial" panose="020B0604020202020204" pitchFamily="34" charset="0"/>
                <a:cs typeface="Arial" panose="020B0604020202020204" pitchFamily="34" charset="0"/>
              </a:rPr>
              <a:t>.</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L’EIGS est à déclarer à l’ARS via le portail de signalement. Il faut veiller à cocher également la case « pharmacovigilance » pour qu’il soit aussi signalé au </a:t>
            </a:r>
            <a:r>
              <a:rPr lang="fr-FR" sz="1600" i="1" dirty="0">
                <a:latin typeface="Arial" panose="020B0604020202020204" pitchFamily="34" charset="0"/>
                <a:cs typeface="Arial" panose="020B0604020202020204" pitchFamily="34" charset="0"/>
              </a:rPr>
              <a:t>Centre régional de pharmacovigilance (CRPV)</a:t>
            </a:r>
            <a:r>
              <a:rPr lang="fr-FR" sz="1600" dirty="0">
                <a:latin typeface="Arial" panose="020B0604020202020204" pitchFamily="34" charset="0"/>
                <a:cs typeface="Arial" panose="020B0604020202020204" pitchFamily="34" charset="0"/>
              </a:rPr>
              <a:t>. </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trouver les facteurs contributifs de cette erreur (défauts de formation, d’information du patient, de qualité de transmission du traitement habituel, absence d’alerte du logiciel de prescription…). Ceux-ci devront faire l’objet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est important de communiquer la liste des </a:t>
            </a:r>
            <a:r>
              <a:rPr lang="fr-FR" sz="1600" i="1" dirty="0">
                <a:latin typeface="Arial" panose="020B0604020202020204" pitchFamily="34" charset="0"/>
                <a:cs typeface="Arial" panose="020B0604020202020204" pitchFamily="34" charset="0"/>
              </a:rPr>
              <a:t>never events </a:t>
            </a:r>
            <a:r>
              <a:rPr lang="fr-FR" sz="1600" dirty="0">
                <a:latin typeface="Arial" panose="020B0604020202020204" pitchFamily="34" charset="0"/>
                <a:cs typeface="Arial" panose="020B0604020202020204" pitchFamily="34" charset="0"/>
              </a:rPr>
              <a:t>susceptibles de survenir dans le service.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E8D2C02-FF7A-4A16-A601-EA07CFB1BE12}"/>
              </a:ext>
            </a:extLst>
          </p:cNvPr>
          <p:cNvPicPr>
            <a:picLocks noChangeAspect="1"/>
          </p:cNvPicPr>
          <p:nvPr/>
        </p:nvPicPr>
        <p:blipFill>
          <a:blip r:embed="rId2"/>
          <a:stretch>
            <a:fillRect/>
          </a:stretch>
        </p:blipFill>
        <p:spPr>
          <a:xfrm>
            <a:off x="1903149" y="2505036"/>
            <a:ext cx="1248614" cy="775926"/>
          </a:xfrm>
          <a:prstGeom prst="rect">
            <a:avLst/>
          </a:prstGeom>
        </p:spPr>
      </p:pic>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38" name="Diagramme 37">
            <a:extLst>
              <a:ext uri="{FF2B5EF4-FFF2-40B4-BE49-F238E27FC236}">
                <a16:creationId xmlns:a16="http://schemas.microsoft.com/office/drawing/2014/main" xmlns="" id="{9D45E0A5-E7E5-49D6-BB2F-5033AD8E6383}"/>
              </a:ext>
            </a:extLst>
          </p:cNvPr>
          <p:cNvGraphicFramePr/>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Graphique 46" descr="Coche">
            <a:extLst>
              <a:ext uri="{FF2B5EF4-FFF2-40B4-BE49-F238E27FC236}">
                <a16:creationId xmlns:a16="http://schemas.microsoft.com/office/drawing/2014/main" xmlns="" id="{04FBB64C-6CC7-4ADD-93C6-E46A61B167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0" name="Graphique 49" descr="Coche">
            <a:extLst>
              <a:ext uri="{FF2B5EF4-FFF2-40B4-BE49-F238E27FC236}">
                <a16:creationId xmlns:a16="http://schemas.microsoft.com/office/drawing/2014/main" xmlns="" id="{0AD8ABA5-65A6-4B86-B0FB-3665DE83DD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pic>
        <p:nvPicPr>
          <p:cNvPr id="52" name="Graphique 51" descr="Coche">
            <a:extLst>
              <a:ext uri="{FF2B5EF4-FFF2-40B4-BE49-F238E27FC236}">
                <a16:creationId xmlns:a16="http://schemas.microsoft.com/office/drawing/2014/main" xmlns="" id="{10A4285F-CDF4-4F51-B6AD-19AC28A2E7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53" name="Groupe 52">
            <a:extLst>
              <a:ext uri="{FF2B5EF4-FFF2-40B4-BE49-F238E27FC236}">
                <a16:creationId xmlns:a16="http://schemas.microsoft.com/office/drawing/2014/main" xmlns="" id="{C00ECECB-69DE-4B81-9B55-59F06083B33F}"/>
              </a:ext>
            </a:extLst>
          </p:cNvPr>
          <p:cNvGrpSpPr/>
          <p:nvPr/>
        </p:nvGrpSpPr>
        <p:grpSpPr>
          <a:xfrm>
            <a:off x="380294" y="479831"/>
            <a:ext cx="1127773" cy="1127773"/>
            <a:chOff x="380294" y="479831"/>
            <a:chExt cx="1127773" cy="1127773"/>
          </a:xfrm>
        </p:grpSpPr>
        <p:pic>
          <p:nvPicPr>
            <p:cNvPr id="54" name="Graphique 53" descr="Puzzle">
              <a:extLst>
                <a:ext uri="{FF2B5EF4-FFF2-40B4-BE49-F238E27FC236}">
                  <a16:creationId xmlns:a16="http://schemas.microsoft.com/office/drawing/2014/main" xmlns="" id="{160BC951-32ED-4B5A-BCC5-F40B8C7902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5" name="ZoneTexte 54">
              <a:extLst>
                <a:ext uri="{FF2B5EF4-FFF2-40B4-BE49-F238E27FC236}">
                  <a16:creationId xmlns:a16="http://schemas.microsoft.com/office/drawing/2014/main" xmlns="" id="{29FEA7AF-EC01-4E7E-8303-EF33911B3115}"/>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15</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10578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latin typeface="Arial" panose="020B0604020202020204" pitchFamily="34" charset="0"/>
                <a:cs typeface="Arial" panose="020B0604020202020204" pitchFamily="34" charset="0"/>
              </a:rPr>
              <a:t>Louis B., </a:t>
            </a:r>
            <a:r>
              <a:rPr lang="fr-FR" sz="2000" dirty="0">
                <a:latin typeface="Arial" panose="020B0604020202020204" pitchFamily="34" charset="0"/>
                <a:cs typeface="Arial" panose="020B0604020202020204" pitchFamily="34" charset="0"/>
              </a:rPr>
              <a:t>adolescent de 15 ans est hospitalisé pour des troubles neuropsychiatriques aigus qui s’avèrent liés à un mésusage de sirop à base de </a:t>
            </a:r>
            <a:r>
              <a:rPr lang="fr-FR" sz="2000" i="1" dirty="0">
                <a:latin typeface="Arial" panose="020B0604020202020204" pitchFamily="34" charset="0"/>
                <a:cs typeface="Arial" panose="020B0604020202020204" pitchFamily="34" charset="0"/>
              </a:rPr>
              <a:t>codéine</a:t>
            </a:r>
            <a:r>
              <a:rPr lang="fr-FR" sz="2000" dirty="0">
                <a:latin typeface="Arial" panose="020B0604020202020204" pitchFamily="34" charset="0"/>
                <a:cs typeface="Arial" panose="020B0604020202020204" pitchFamily="34" charset="0"/>
              </a:rPr>
              <a:t> dans le cadre de la confection de cocktails festifs type </a:t>
            </a:r>
            <a:r>
              <a:rPr lang="fr-FR" sz="2000" i="1" dirty="0" err="1">
                <a:latin typeface="Arial" panose="020B0604020202020204" pitchFamily="34" charset="0"/>
                <a:cs typeface="Arial" panose="020B0604020202020204" pitchFamily="34" charset="0"/>
              </a:rPr>
              <a:t>purple</a:t>
            </a:r>
            <a:r>
              <a:rPr lang="fr-FR" sz="2000" i="1" dirty="0">
                <a:latin typeface="Arial" panose="020B0604020202020204" pitchFamily="34" charset="0"/>
                <a:cs typeface="Arial" panose="020B0604020202020204" pitchFamily="34" charset="0"/>
              </a:rPr>
              <a:t> </a:t>
            </a:r>
            <a:r>
              <a:rPr lang="fr-FR" sz="2000" i="1" dirty="0" err="1">
                <a:latin typeface="Arial" panose="020B0604020202020204" pitchFamily="34" charset="0"/>
                <a:cs typeface="Arial" panose="020B0604020202020204" pitchFamily="34" charset="0"/>
              </a:rPr>
              <a:t>drank</a:t>
            </a:r>
            <a:r>
              <a:rPr lang="fr-FR" sz="2000" dirty="0">
                <a:latin typeface="Arial" panose="020B0604020202020204" pitchFamily="34" charset="0"/>
                <a:cs typeface="Arial" panose="020B0604020202020204" pitchFamily="34" charset="0"/>
              </a:rPr>
              <a:t>.</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Le mésusage volontaire de médicaments, souvent lié à la falsification d’ordonnances, n’est pas « associé aux soins ». Les médecins et pharmaciens doivent toutefois être vigilants sur la motivation des demandes concernant ce type de médicaments et leur indication réelle.</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mesures immédiates sont les soins symptomatiques.</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fonction des consignes en vigueur dans la structure, cet EIG pourrait être déclaré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 pour qu’il soit enregistré.</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L’ARS doit être alertée du risque de falsification d’ordonnance. Par ailleurs, le mésusage est à signaler au </a:t>
            </a:r>
            <a:r>
              <a:rPr lang="fr-FR" sz="1600" i="1" dirty="0">
                <a:latin typeface="Arial" panose="020B0604020202020204" pitchFamily="34" charset="0"/>
                <a:cs typeface="Arial" panose="020B0604020202020204" pitchFamily="34" charset="0"/>
              </a:rPr>
              <a:t>Centre régional d’évaluation et d’information sur la pharmacodépendance et l’addictovigilance </a:t>
            </a:r>
            <a:r>
              <a:rPr lang="fr-FR" sz="1600" dirty="0">
                <a:latin typeface="Arial" panose="020B0604020202020204" pitchFamily="34" charset="0"/>
                <a:cs typeface="Arial" panose="020B0604020202020204" pitchFamily="34" charset="0"/>
              </a:rPr>
              <a:t>(CEIP-A).</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faut penser à informer le pharmacien responsable de la structure</a:t>
            </a:r>
            <a:r>
              <a:rPr lang="fr-FR" sz="1600" dirty="0" smtClean="0">
                <a:latin typeface="Arial" panose="020B0604020202020204" pitchFamily="34" charset="0"/>
                <a:cs typeface="Arial" panose="020B0604020202020204" pitchFamily="34" charset="0"/>
              </a:rPr>
              <a:t>. En </a:t>
            </a:r>
            <a:r>
              <a:rPr lang="fr-FR" sz="1600" dirty="0">
                <a:latin typeface="Arial" panose="020B0604020202020204" pitchFamily="34" charset="0"/>
                <a:cs typeface="Arial" panose="020B0604020202020204" pitchFamily="34" charset="0"/>
              </a:rPr>
              <a:t>l’absence d’EIAS, il n’y a pas d’évaluation systématique, en interne, à faire de cet événement</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CEIP-A alertent régulièrement sur les mésusages médicamenteux et leurs dangers. </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8" name="Image 37">
            <a:extLst>
              <a:ext uri="{FF2B5EF4-FFF2-40B4-BE49-F238E27FC236}">
                <a16:creationId xmlns:a16="http://schemas.microsoft.com/office/drawing/2014/main" xmlns="" id="{074FFF83-B12E-4A06-BF19-C3DD2FCC3AF8}"/>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47" name="Diagramme 46">
            <a:extLst>
              <a:ext uri="{FF2B5EF4-FFF2-40B4-BE49-F238E27FC236}">
                <a16:creationId xmlns:a16="http://schemas.microsoft.com/office/drawing/2014/main" xmlns="" id="{4E117BA5-214B-4502-8DD8-970013CFED07}"/>
              </a:ext>
            </a:extLst>
          </p:cNvPr>
          <p:cNvGraphicFramePr/>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que 49" descr="Coche">
            <a:extLst>
              <a:ext uri="{FF2B5EF4-FFF2-40B4-BE49-F238E27FC236}">
                <a16:creationId xmlns:a16="http://schemas.microsoft.com/office/drawing/2014/main" xmlns="" id="{199AD99C-A8FE-42F6-8D47-7393EE108B1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grpSp>
        <p:nvGrpSpPr>
          <p:cNvPr id="58" name="Groupe 57">
            <a:extLst>
              <a:ext uri="{FF2B5EF4-FFF2-40B4-BE49-F238E27FC236}">
                <a16:creationId xmlns:a16="http://schemas.microsoft.com/office/drawing/2014/main" xmlns="" id="{5C4E87D3-4D46-4101-A4A0-CFFE04DF57C5}"/>
              </a:ext>
            </a:extLst>
          </p:cNvPr>
          <p:cNvGrpSpPr/>
          <p:nvPr/>
        </p:nvGrpSpPr>
        <p:grpSpPr>
          <a:xfrm>
            <a:off x="380294" y="479831"/>
            <a:ext cx="1127773" cy="1127773"/>
            <a:chOff x="380294" y="479831"/>
            <a:chExt cx="1127773" cy="1127773"/>
          </a:xfrm>
        </p:grpSpPr>
        <p:pic>
          <p:nvPicPr>
            <p:cNvPr id="59" name="Graphique 58" descr="Puzzle">
              <a:extLst>
                <a:ext uri="{FF2B5EF4-FFF2-40B4-BE49-F238E27FC236}">
                  <a16:creationId xmlns:a16="http://schemas.microsoft.com/office/drawing/2014/main" xmlns="" id="{7931A4AC-0F9D-4900-83CB-1DD68F7AA9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0" name="ZoneTexte 59">
              <a:extLst>
                <a:ext uri="{FF2B5EF4-FFF2-40B4-BE49-F238E27FC236}">
                  <a16:creationId xmlns:a16="http://schemas.microsoft.com/office/drawing/2014/main" xmlns="" id="{1DE5F8DC-6085-43DA-90E4-BD141C0F60E6}"/>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16</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pic>
        <p:nvPicPr>
          <p:cNvPr id="49" name="Graphique 48" descr="Coche">
            <a:extLst>
              <a:ext uri="{FF2B5EF4-FFF2-40B4-BE49-F238E27FC236}">
                <a16:creationId xmlns:a16="http://schemas.microsoft.com/office/drawing/2014/main" xmlns="" id="{43AFD80B-8D44-4199-831A-E403FEEC13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spTree>
    <p:extLst>
      <p:ext uri="{BB962C8B-B14F-4D97-AF65-F5344CB8AC3E}">
        <p14:creationId xmlns:p14="http://schemas.microsoft.com/office/powerpoint/2010/main" val="15630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7344959-C887-4906-AD98-859C9CAB9A91}"/>
              </a:ext>
            </a:extLst>
          </p:cNvPr>
          <p:cNvSpPr/>
          <p:nvPr/>
        </p:nvSpPr>
        <p:spPr>
          <a:xfrm>
            <a:off x="1864311" y="4955513"/>
            <a:ext cx="9987377" cy="1323439"/>
          </a:xfrm>
          <a:prstGeom prst="rect">
            <a:avLst/>
          </a:prstGeom>
          <a:noFill/>
        </p:spPr>
        <p:txBody>
          <a:bodyPr wrap="square" lIns="91440" tIns="45720" rIns="91440" bIns="45720">
            <a:spAutoFit/>
          </a:bodyPr>
          <a:lstStyle/>
          <a:p>
            <a:pPr algn="just"/>
            <a:r>
              <a:rPr lang="fr-FR" sz="2000" b="0" cap="none" spc="0" dirty="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Votre mission, si vous l’acceptez, sera de découvrir parmi les situations qui vous seront soumises, celles qui correspondent à des EIAS et celles qui n’en sont pas </a:t>
            </a:r>
            <a:r>
              <a:rPr lang="fr-FR" sz="2000" b="0" cap="none" spc="0" dirty="0" smtClean="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 </a:t>
            </a:r>
          </a:p>
          <a:p>
            <a:pPr algn="just"/>
            <a:r>
              <a:rPr lang="fr-FR" sz="2000" b="0" cap="none" spc="0" dirty="0" smtClean="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 d’en profiter pour en évoquer la </a:t>
            </a:r>
            <a:r>
              <a:rPr lang="fr-FR" sz="2000" b="0" cap="none" spc="0" dirty="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conduite à tenir dans le cadre de la démarche de </a:t>
            </a:r>
            <a:r>
              <a:rPr lang="fr-FR" sz="2000" b="0" i="1" cap="none" spc="0" dirty="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gestion des risques</a:t>
            </a:r>
            <a:r>
              <a:rPr lang="fr-FR" sz="2000" b="0" cap="none" spc="0" dirty="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(GDR) </a:t>
            </a:r>
            <a:r>
              <a:rPr lang="fr-FR" sz="2000" b="0" i="1" cap="none" spc="0" dirty="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posteriori</a:t>
            </a:r>
            <a:r>
              <a:rPr lang="fr-FR" sz="2000" b="0" cap="none" spc="0" dirty="0">
                <a:ln w="0"/>
                <a:solidFill>
                  <a:schemeClr val="accent3">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c’est-à-dire après la survenue de l’EI.</a:t>
            </a:r>
          </a:p>
        </p:txBody>
      </p:sp>
      <p:sp>
        <p:nvSpPr>
          <p:cNvPr id="7" name="Rectangle 6">
            <a:extLst>
              <a:ext uri="{FF2B5EF4-FFF2-40B4-BE49-F238E27FC236}">
                <a16:creationId xmlns:a16="http://schemas.microsoft.com/office/drawing/2014/main" xmlns="" id="{12D9EBE7-4613-476F-A60B-55F051F06AD5}"/>
              </a:ext>
            </a:extLst>
          </p:cNvPr>
          <p:cNvSpPr/>
          <p:nvPr/>
        </p:nvSpPr>
        <p:spPr>
          <a:xfrm>
            <a:off x="1864311" y="496947"/>
            <a:ext cx="9987378" cy="4016484"/>
          </a:xfrm>
          <a:prstGeom prst="rect">
            <a:avLst/>
          </a:prstGeom>
          <a:noFill/>
        </p:spPr>
        <p:txBody>
          <a:bodyPr wrap="square" lIns="91440" tIns="45720" rIns="91440" bIns="45720">
            <a:spAutoFit/>
          </a:bodyPr>
          <a:lstStyle/>
          <a:p>
            <a:pPr marL="457200" indent="-457200" algn="just">
              <a:spcAft>
                <a:spcPts val="600"/>
              </a:spcAft>
              <a:buFont typeface="Wingdings" panose="05000000000000000000" pitchFamily="2" charset="2"/>
              <a:buChar char="q"/>
            </a:pP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 </a:t>
            </a:r>
            <a:r>
              <a:rPr lang="fr-FR" sz="2000" i="1"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événement indésirable </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fr-FR" sz="2000"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EI</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est un imprévu qui perturbe le déroulement d’un processus, quel qu’il soit. S’il a des conséquences fâcheuses pour les personnes ou les biens, il est à considérer comme </a:t>
            </a:r>
            <a:r>
              <a:rPr lang="fr-FR" sz="2000" i="1"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événement indésirable grave </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fr-FR" sz="2000"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EIG</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marL="457200" indent="-457200" algn="just">
              <a:spcAft>
                <a:spcPts val="600"/>
              </a:spcAft>
              <a:buFont typeface="Wingdings" panose="05000000000000000000" pitchFamily="2" charset="2"/>
              <a:buChar char="q"/>
            </a:pPr>
            <a:r>
              <a:rPr lang="fr-FR"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 EI </a:t>
            </a:r>
            <a:r>
              <a:rPr lang="fr-FR" sz="2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susceptible de causer des </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dommages à un patient, en lien avec sa prise en charge, </a:t>
            </a:r>
            <a:r>
              <a:rPr lang="fr-FR"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 appelé </a:t>
            </a:r>
            <a:r>
              <a:rPr lang="fr-FR" sz="2000" i="1"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événement indésirable associé aux soins</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sz="2000"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EIAS</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Il peut être lié à un médicament, un dispositif médical, un acte médical ou paramédical, à l’organisation des soins, à un défaut de communication, etc.</a:t>
            </a:r>
          </a:p>
          <a:p>
            <a:pPr marL="457200" indent="-457200" algn="just">
              <a:spcAft>
                <a:spcPts val="600"/>
              </a:spcAft>
              <a:buFont typeface="Wingdings" panose="05000000000000000000" pitchFamily="2" charset="2"/>
              <a:buChar char="q"/>
            </a:pP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Quand la conséquence d’un EIAS est le décès, la mise en jeu du pronostic vital ou le risque de </a:t>
            </a:r>
            <a:r>
              <a:rPr lang="fr-FR" sz="2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séquelle (y compris </a:t>
            </a:r>
            <a:r>
              <a:rPr lang="fr-FR" sz="2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 malformation </a:t>
            </a:r>
            <a:r>
              <a:rPr lang="fr-FR" sz="2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néonatale), </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 est désigné comme </a:t>
            </a:r>
            <a:r>
              <a:rPr lang="fr-FR" sz="2000" i="1"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événement indésirable grave associé aux soins </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fr-FR" sz="2000"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EIGS</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marL="457200" indent="-457200" algn="just">
              <a:spcAft>
                <a:spcPts val="600"/>
              </a:spcAft>
              <a:buFont typeface="Wingdings" panose="05000000000000000000" pitchFamily="2" charset="2"/>
              <a:buChar char="q"/>
            </a:pP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conséquence potentiellement grave d’un EIAS peut avoir été évitée de justesse. Ce « presqu’accident » est aussi appelé </a:t>
            </a:r>
            <a:r>
              <a:rPr lang="fr-FR" sz="2000" i="1"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événement porteur de risque </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fr-FR" sz="2000" dirty="0">
                <a:ln w="0"/>
                <a:solidFill>
                  <a:schemeClr val="accent5">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EPR</a:t>
            </a:r>
            <a:r>
              <a:rPr lang="fr-FR"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xmlns="" id="{3E133145-2FA5-4835-9A80-324DEF66A2EE}"/>
              </a:ext>
            </a:extLst>
          </p:cNvPr>
          <p:cNvSpPr/>
          <p:nvPr/>
        </p:nvSpPr>
        <p:spPr>
          <a:xfrm>
            <a:off x="130629" y="1376030"/>
            <a:ext cx="1672045" cy="461665"/>
          </a:xfrm>
          <a:prstGeom prst="rect">
            <a:avLst/>
          </a:prstGeom>
          <a:noFill/>
        </p:spPr>
        <p:txBody>
          <a:bodyPr wrap="square" lIns="91440" tIns="45720" rIns="91440" bIns="45720">
            <a:spAutoFit/>
          </a:bodyPr>
          <a:lstStyle/>
          <a:p>
            <a:pPr algn="ctr"/>
            <a:r>
              <a:rPr lang="fr-FR"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Définitions</a:t>
            </a:r>
          </a:p>
        </p:txBody>
      </p:sp>
      <p:pic>
        <p:nvPicPr>
          <p:cNvPr id="18" name="Graphique 17" descr="Questions">
            <a:extLst>
              <a:ext uri="{FF2B5EF4-FFF2-40B4-BE49-F238E27FC236}">
                <a16:creationId xmlns:a16="http://schemas.microsoft.com/office/drawing/2014/main" xmlns="" id="{28F0AF5C-DCC6-4A4D-9343-8DFB1854B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430" y="4955513"/>
            <a:ext cx="914400" cy="914400"/>
          </a:xfrm>
          <a:prstGeom prst="rect">
            <a:avLst/>
          </a:prstGeom>
        </p:spPr>
      </p:pic>
      <p:pic>
        <p:nvPicPr>
          <p:cNvPr id="20" name="Image 19">
            <a:extLst>
              <a:ext uri="{FF2B5EF4-FFF2-40B4-BE49-F238E27FC236}">
                <a16:creationId xmlns:a16="http://schemas.microsoft.com/office/drawing/2014/main" xmlns="" id="{7973FD34-5055-4F6B-A0C5-A75766D7DF30}"/>
              </a:ext>
            </a:extLst>
          </p:cNvPr>
          <p:cNvPicPr>
            <a:picLocks noChangeAspect="1"/>
          </p:cNvPicPr>
          <p:nvPr/>
        </p:nvPicPr>
        <p:blipFill>
          <a:blip r:embed="rId4"/>
          <a:stretch>
            <a:fillRect/>
          </a:stretch>
        </p:blipFill>
        <p:spPr>
          <a:xfrm>
            <a:off x="6626218" y="5301674"/>
            <a:ext cx="677128" cy="419175"/>
          </a:xfrm>
          <a:prstGeom prst="rect">
            <a:avLst/>
          </a:prstGeom>
        </p:spPr>
      </p:pic>
      <p:pic>
        <p:nvPicPr>
          <p:cNvPr id="21" name="Image 20">
            <a:extLst>
              <a:ext uri="{FF2B5EF4-FFF2-40B4-BE49-F238E27FC236}">
                <a16:creationId xmlns:a16="http://schemas.microsoft.com/office/drawing/2014/main" xmlns="" id="{5FF8EA7A-3C1C-4A0C-8277-C9EF82F2DA33}"/>
              </a:ext>
            </a:extLst>
          </p:cNvPr>
          <p:cNvPicPr>
            <a:picLocks noChangeAspect="1"/>
          </p:cNvPicPr>
          <p:nvPr/>
        </p:nvPicPr>
        <p:blipFill>
          <a:blip r:embed="rId5"/>
          <a:stretch>
            <a:fillRect/>
          </a:stretch>
        </p:blipFill>
        <p:spPr>
          <a:xfrm>
            <a:off x="10421508" y="5313123"/>
            <a:ext cx="640136" cy="396275"/>
          </a:xfrm>
          <a:prstGeom prst="rect">
            <a:avLst/>
          </a:prstGeom>
        </p:spPr>
      </p:pic>
      <p:sp>
        <p:nvSpPr>
          <p:cNvPr id="22" name="Rectangle 21">
            <a:extLst>
              <a:ext uri="{FF2B5EF4-FFF2-40B4-BE49-F238E27FC236}">
                <a16:creationId xmlns:a16="http://schemas.microsoft.com/office/drawing/2014/main" xmlns="" id="{1CF1FAB2-04D6-47E0-9A7B-FAA4F4E994C6}"/>
              </a:ext>
            </a:extLst>
          </p:cNvPr>
          <p:cNvSpPr/>
          <p:nvPr/>
        </p:nvSpPr>
        <p:spPr>
          <a:xfrm>
            <a:off x="404674" y="5869913"/>
            <a:ext cx="1331650" cy="461665"/>
          </a:xfrm>
          <a:prstGeom prst="rect">
            <a:avLst/>
          </a:prstGeom>
          <a:noFill/>
        </p:spPr>
        <p:txBody>
          <a:bodyPr wrap="square" lIns="91440" tIns="45720" rIns="91440" bIns="45720">
            <a:spAutoFit/>
          </a:bodyPr>
          <a:lstStyle/>
          <a:p>
            <a:pPr algn="just"/>
            <a:r>
              <a:rPr lang="fr-FR"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Mission</a:t>
            </a:r>
          </a:p>
        </p:txBody>
      </p:sp>
      <p:pic>
        <p:nvPicPr>
          <p:cNvPr id="3" name="Graphique 2" descr="Point d’interrogation">
            <a:extLst>
              <a:ext uri="{FF2B5EF4-FFF2-40B4-BE49-F238E27FC236}">
                <a16:creationId xmlns:a16="http://schemas.microsoft.com/office/drawing/2014/main" xmlns="" id="{C3FDB72D-06AC-4879-AC89-7EFD171E33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1806" y="496725"/>
            <a:ext cx="914400" cy="914400"/>
          </a:xfrm>
          <a:prstGeom prst="rect">
            <a:avLst/>
          </a:prstGeom>
        </p:spPr>
      </p:pic>
    </p:spTree>
    <p:extLst>
      <p:ext uri="{BB962C8B-B14F-4D97-AF65-F5344CB8AC3E}">
        <p14:creationId xmlns:p14="http://schemas.microsoft.com/office/powerpoint/2010/main" val="29044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latin typeface="Arial" panose="020B0604020202020204" pitchFamily="34" charset="0"/>
                <a:cs typeface="Arial" panose="020B0604020202020204" pitchFamily="34" charset="0"/>
              </a:rPr>
              <a:t>Mattéo R., qui vient de naître, </a:t>
            </a:r>
            <a:r>
              <a:rPr lang="fr-FR" sz="2000" dirty="0">
                <a:latin typeface="Arial" panose="020B0604020202020204" pitchFamily="34" charset="0"/>
                <a:cs typeface="Arial" panose="020B0604020202020204" pitchFamily="34" charset="0"/>
              </a:rPr>
              <a:t>présente une malformation d’un membre qui n’avait pas été diagnostiquée sur les échographies anténatales. Aucun événement au cours de la grossesse, normalement surveillée, n’explique cette pathologie.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On ne peut imputer la malformation au défaut de diagnostic anténatal qui n’aurait rien changé en termes d’évolution et de prise en charge. L’EI (ou EIG) n’est donc pas « associé aux soins ».</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n’y a pas de mesure immédiate à prendre susceptible de modifier à court terme la situation.</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fonction des consignes en vigueur dans la structure, cet événement indésirable pourrait être déclaré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 pour qu’il soit enregistré.</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smtClean="0">
                <a:latin typeface="Arial" panose="020B0604020202020204" pitchFamily="34" charset="0"/>
                <a:cs typeface="Arial" panose="020B0604020202020204" pitchFamily="34" charset="0"/>
              </a:rPr>
              <a:t>Il est utile d’informer </a:t>
            </a:r>
            <a:r>
              <a:rPr lang="fr-FR" sz="1600" dirty="0">
                <a:latin typeface="Arial" panose="020B0604020202020204" pitchFamily="34" charset="0"/>
                <a:cs typeface="Arial" panose="020B0604020202020204" pitchFamily="34" charset="0"/>
              </a:rPr>
              <a:t>l’ARS </a:t>
            </a:r>
            <a:r>
              <a:rPr lang="fr-FR" sz="1600" dirty="0" smtClean="0">
                <a:latin typeface="Arial" panose="020B0604020202020204" pitchFamily="34" charset="0"/>
                <a:cs typeface="Arial" panose="020B0604020202020204" pitchFamily="34" charset="0"/>
              </a:rPr>
              <a:t>pour initier </a:t>
            </a:r>
            <a:r>
              <a:rPr lang="fr-FR" sz="1600" dirty="0">
                <a:latin typeface="Arial" panose="020B0604020202020204" pitchFamily="34" charset="0"/>
                <a:cs typeface="Arial" panose="020B0604020202020204" pitchFamily="34" charset="0"/>
              </a:rPr>
              <a:t>ou </a:t>
            </a:r>
            <a:r>
              <a:rPr lang="fr-FR" sz="1600" dirty="0" smtClean="0">
                <a:latin typeface="Arial" panose="020B0604020202020204" pitchFamily="34" charset="0"/>
                <a:cs typeface="Arial" panose="020B0604020202020204" pitchFamily="34" charset="0"/>
              </a:rPr>
              <a:t>favoriser </a:t>
            </a:r>
            <a:r>
              <a:rPr lang="fr-FR" sz="1600" dirty="0">
                <a:latin typeface="Arial" panose="020B0604020202020204" pitchFamily="34" charset="0"/>
                <a:cs typeface="Arial" panose="020B0604020202020204" pitchFamily="34" charset="0"/>
              </a:rPr>
              <a:t>le travail d’investigation sur ce type de </a:t>
            </a:r>
            <a:r>
              <a:rPr lang="fr-FR" sz="1600" dirty="0" smtClean="0">
                <a:latin typeface="Arial" panose="020B0604020202020204" pitchFamily="34" charset="0"/>
                <a:cs typeface="Arial" panose="020B0604020202020204" pitchFamily="34" charset="0"/>
              </a:rPr>
              <a:t>malformations (registre spécifique régional ou national, si existe).</a:t>
            </a:r>
            <a:endParaRPr lang="fr-FR" sz="16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il n’y a pas d’évaluation systématique à faire de cet événement. Une enquête pourra toutefois être menée pour essayer de retrouver d’éventuels facteurs prédisposant, notamment environnementaux.</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aucun partage d’expérience n’est à réaliser dans le cadre de la gestion des risques.</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8" name="Image 37">
            <a:extLst>
              <a:ext uri="{FF2B5EF4-FFF2-40B4-BE49-F238E27FC236}">
                <a16:creationId xmlns:a16="http://schemas.microsoft.com/office/drawing/2014/main" xmlns="" id="{074FFF83-B12E-4A06-BF19-C3DD2FCC3AF8}"/>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47" name="Diagramme 46">
            <a:extLst>
              <a:ext uri="{FF2B5EF4-FFF2-40B4-BE49-F238E27FC236}">
                <a16:creationId xmlns:a16="http://schemas.microsoft.com/office/drawing/2014/main" xmlns="" id="{4E117BA5-214B-4502-8DD8-970013CFED07}"/>
              </a:ext>
            </a:extLst>
          </p:cNvPr>
          <p:cNvGraphicFramePr/>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que 49" descr="Coche">
            <a:extLst>
              <a:ext uri="{FF2B5EF4-FFF2-40B4-BE49-F238E27FC236}">
                <a16:creationId xmlns:a16="http://schemas.microsoft.com/office/drawing/2014/main" xmlns="" id="{199AD99C-A8FE-42F6-8D47-7393EE108B1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grpSp>
        <p:nvGrpSpPr>
          <p:cNvPr id="58" name="Groupe 57">
            <a:extLst>
              <a:ext uri="{FF2B5EF4-FFF2-40B4-BE49-F238E27FC236}">
                <a16:creationId xmlns:a16="http://schemas.microsoft.com/office/drawing/2014/main" xmlns="" id="{5C4E87D3-4D46-4101-A4A0-CFFE04DF57C5}"/>
              </a:ext>
            </a:extLst>
          </p:cNvPr>
          <p:cNvGrpSpPr/>
          <p:nvPr/>
        </p:nvGrpSpPr>
        <p:grpSpPr>
          <a:xfrm>
            <a:off x="380294" y="479831"/>
            <a:ext cx="1127773" cy="1127773"/>
            <a:chOff x="380294" y="479831"/>
            <a:chExt cx="1127773" cy="1127773"/>
          </a:xfrm>
        </p:grpSpPr>
        <p:pic>
          <p:nvPicPr>
            <p:cNvPr id="59" name="Graphique 58" descr="Puzzle">
              <a:extLst>
                <a:ext uri="{FF2B5EF4-FFF2-40B4-BE49-F238E27FC236}">
                  <a16:creationId xmlns:a16="http://schemas.microsoft.com/office/drawing/2014/main" xmlns="" id="{7931A4AC-0F9D-4900-83CB-1DD68F7AA9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0" name="ZoneTexte 59">
              <a:extLst>
                <a:ext uri="{FF2B5EF4-FFF2-40B4-BE49-F238E27FC236}">
                  <a16:creationId xmlns:a16="http://schemas.microsoft.com/office/drawing/2014/main" xmlns="" id="{1DE5F8DC-6085-43DA-90E4-BD141C0F60E6}"/>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17</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pic>
        <p:nvPicPr>
          <p:cNvPr id="49" name="Graphique 48" descr="Coche">
            <a:extLst>
              <a:ext uri="{FF2B5EF4-FFF2-40B4-BE49-F238E27FC236}">
                <a16:creationId xmlns:a16="http://schemas.microsoft.com/office/drawing/2014/main" xmlns="" id="{F9AF6D0D-DA27-4E2B-968C-C73EAA7525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spTree>
    <p:extLst>
      <p:ext uri="{BB962C8B-B14F-4D97-AF65-F5344CB8AC3E}">
        <p14:creationId xmlns:p14="http://schemas.microsoft.com/office/powerpoint/2010/main" val="10251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 xmlns:a16="http://schemas.microsoft.com/office/drawing/2014/main"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latin typeface="Arial" panose="020B0604020202020204" pitchFamily="34" charset="0"/>
                <a:cs typeface="Arial" panose="020B0604020202020204" pitchFamily="34" charset="0"/>
              </a:rPr>
              <a:t>Après un malaise, M</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Francis L. est conduit aux urgences de l’établissement de santé le plus proche. L’équipe hospitalière diagnostique un malaise vagal et le </a:t>
            </a:r>
            <a:r>
              <a:rPr lang="fr-FR" sz="2000" smtClean="0">
                <a:latin typeface="Arial" panose="020B0604020202020204" pitchFamily="34" charset="0"/>
                <a:cs typeface="Arial" panose="020B0604020202020204" pitchFamily="34" charset="0"/>
              </a:rPr>
              <a:t>renvoie à son </a:t>
            </a:r>
            <a:r>
              <a:rPr lang="fr-FR" sz="2000" dirty="0" smtClean="0">
                <a:latin typeface="Arial" panose="020B0604020202020204" pitchFamily="34" charset="0"/>
                <a:cs typeface="Arial" panose="020B0604020202020204" pitchFamily="34" charset="0"/>
              </a:rPr>
              <a:t>domicile. Sa famille le retrouve sans vie le lendemain matin.</a:t>
            </a:r>
            <a:endParaRPr lang="fr-FR" sz="2000" dirty="0">
              <a:latin typeface="Arial" panose="020B0604020202020204" pitchFamily="34" charset="0"/>
              <a:cs typeface="Arial" panose="020B0604020202020204" pitchFamily="34" charset="0"/>
            </a:endParaRPr>
          </a:p>
        </p:txBody>
      </p:sp>
      <p:sp>
        <p:nvSpPr>
          <p:cNvPr id="26" name="Rectangle : coins arrondis 25">
            <a:extLst>
              <a:ext uri="{FF2B5EF4-FFF2-40B4-BE49-F238E27FC236}">
                <a16:creationId xmlns="" xmlns:a16="http://schemas.microsoft.com/office/drawing/2014/main"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smtClean="0">
                <a:latin typeface="Arial" panose="020B0604020202020204" pitchFamily="34" charset="0"/>
                <a:cs typeface="Arial" panose="020B0604020202020204" pitchFamily="34" charset="0"/>
              </a:rPr>
              <a:t>Le décès, le malaise et la prise en charge aux urgences sont associés jusqu’à </a:t>
            </a:r>
            <a:r>
              <a:rPr lang="fr-FR" sz="1600" dirty="0">
                <a:latin typeface="Arial" panose="020B0604020202020204" pitchFamily="34" charset="0"/>
                <a:cs typeface="Arial" panose="020B0604020202020204" pitchFamily="34" charset="0"/>
              </a:rPr>
              <a:t>preuve du contraire. Il est </a:t>
            </a:r>
            <a:r>
              <a:rPr lang="fr-FR" sz="1600" dirty="0" smtClean="0">
                <a:latin typeface="Arial" panose="020B0604020202020204" pitchFamily="34" charset="0"/>
                <a:cs typeface="Arial" panose="020B0604020202020204" pitchFamily="34" charset="0"/>
              </a:rPr>
              <a:t>donc à </a:t>
            </a:r>
            <a:r>
              <a:rPr lang="fr-FR" sz="1600" dirty="0">
                <a:latin typeface="Arial" panose="020B0604020202020204" pitchFamily="34" charset="0"/>
                <a:cs typeface="Arial" panose="020B0604020202020204" pitchFamily="34" charset="0"/>
              </a:rPr>
              <a:t>classer comme </a:t>
            </a:r>
            <a:r>
              <a:rPr lang="fr-FR" sz="1600" i="1" dirty="0">
                <a:latin typeface="Arial" panose="020B0604020202020204" pitchFamily="34" charset="0"/>
                <a:cs typeface="Arial" panose="020B0604020202020204" pitchFamily="34" charset="0"/>
              </a:rPr>
              <a:t>événement indésirable grave associé aux soins </a:t>
            </a:r>
            <a:r>
              <a:rPr lang="fr-FR" sz="1600" dirty="0">
                <a:latin typeface="Arial" panose="020B0604020202020204" pitchFamily="34" charset="0"/>
                <a:cs typeface="Arial" panose="020B0604020202020204" pitchFamily="34" charset="0"/>
              </a:rPr>
              <a:t>(EIGS</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 xmlns:a16="http://schemas.microsoft.com/office/drawing/2014/main"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constat de décès et les réserves médico-légales éventuelles sont à réaliser par un médecin</a:t>
            </a:r>
          </a:p>
        </p:txBody>
      </p:sp>
      <p:sp>
        <p:nvSpPr>
          <p:cNvPr id="28" name="Rectangle : coins arrondis 27">
            <a:extLst>
              <a:ext uri="{FF2B5EF4-FFF2-40B4-BE49-F238E27FC236}">
                <a16:creationId xmlns="" xmlns:a16="http://schemas.microsoft.com/office/drawing/2014/main"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smtClean="0">
                <a:latin typeface="Arial" panose="020B0604020202020204" pitchFamily="34" charset="0"/>
                <a:cs typeface="Arial" panose="020B0604020202020204" pitchFamily="34" charset="0"/>
              </a:rPr>
              <a:t>Dès qu’il est porté à la connaissance de l’établissement, l’événement est </a:t>
            </a:r>
            <a:r>
              <a:rPr lang="fr-FR" sz="1600" dirty="0">
                <a:latin typeface="Arial" panose="020B0604020202020204" pitchFamily="34" charset="0"/>
                <a:cs typeface="Arial" panose="020B0604020202020204" pitchFamily="34" charset="0"/>
              </a:rPr>
              <a:t>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a:t>
            </a:r>
          </a:p>
        </p:txBody>
      </p:sp>
      <p:sp>
        <p:nvSpPr>
          <p:cNvPr id="29" name="Légende : flèche vers le bas 28">
            <a:extLst>
              <a:ext uri="{FF2B5EF4-FFF2-40B4-BE49-F238E27FC236}">
                <a16:creationId xmlns="" xmlns:a16="http://schemas.microsoft.com/office/drawing/2014/main"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 xmlns:a16="http://schemas.microsoft.com/office/drawing/2014/main"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L’EIGS est à déclarer à l’ARS via le portail de </a:t>
            </a:r>
            <a:r>
              <a:rPr lang="fr-FR" sz="1600" dirty="0" smtClean="0">
                <a:latin typeface="Arial" panose="020B0604020202020204" pitchFamily="34" charset="0"/>
                <a:cs typeface="Arial" panose="020B0604020202020204" pitchFamily="34" charset="0"/>
              </a:rPr>
              <a:t>signalement (par le médecin ayant constaté le décès ou l’établissement).</a:t>
            </a:r>
            <a:endParaRPr lang="fr-FR" sz="16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 xmlns:a16="http://schemas.microsoft.com/office/drawing/2014/main"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 xmlns:a16="http://schemas.microsoft.com/office/drawing/2014/main"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 xmlns:a16="http://schemas.microsoft.com/office/drawing/2014/main"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 xmlns:a16="http://schemas.microsoft.com/office/drawing/2014/main"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 xmlns:a16="http://schemas.microsoft.com/office/drawing/2014/main"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rechercher les facteurs contributifs de cet événement </a:t>
            </a:r>
            <a:r>
              <a:rPr lang="fr-FR" sz="1600" dirty="0" smtClean="0">
                <a:latin typeface="Arial" panose="020B0604020202020204" pitchFamily="34" charset="0"/>
                <a:cs typeface="Arial" panose="020B0604020202020204" pitchFamily="34" charset="0"/>
              </a:rPr>
              <a:t>(erreur de diagnostic, défaut </a:t>
            </a:r>
            <a:r>
              <a:rPr lang="fr-FR" sz="1600" dirty="0">
                <a:latin typeface="Arial" panose="020B0604020202020204" pitchFamily="34" charset="0"/>
                <a:cs typeface="Arial" panose="020B0604020202020204" pitchFamily="34" charset="0"/>
              </a:rPr>
              <a:t>de surveillance, de prise en compte des </a:t>
            </a:r>
            <a:r>
              <a:rPr lang="fr-FR" sz="1600" dirty="0" smtClean="0">
                <a:latin typeface="Arial" panose="020B0604020202020204" pitchFamily="34" charset="0"/>
                <a:cs typeface="Arial" panose="020B0604020202020204" pitchFamily="34" charset="0"/>
              </a:rPr>
              <a:t>antécédents…). </a:t>
            </a:r>
            <a:r>
              <a:rPr lang="fr-FR" sz="1600" dirty="0">
                <a:latin typeface="Arial" panose="020B0604020202020204" pitchFamily="34" charset="0"/>
                <a:cs typeface="Arial" panose="020B0604020202020204" pitchFamily="34" charset="0"/>
              </a:rPr>
              <a:t>Ceux-ci devront faire l’objet, si applicable, d’actions d’amélioration adaptées.</a:t>
            </a:r>
          </a:p>
        </p:txBody>
      </p:sp>
      <p:sp>
        <p:nvSpPr>
          <p:cNvPr id="40" name="Rectangle : coins arrondis 39">
            <a:extLst>
              <a:ext uri="{FF2B5EF4-FFF2-40B4-BE49-F238E27FC236}">
                <a16:creationId xmlns="" xmlns:a16="http://schemas.microsoft.com/office/drawing/2014/main"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Si des leçons particulières sont tirées de cet événement, il ne faut pas hésiter à les partager.</a:t>
            </a:r>
          </a:p>
        </p:txBody>
      </p:sp>
      <p:sp>
        <p:nvSpPr>
          <p:cNvPr id="42" name="Légende : flèche vers le bas 41">
            <a:extLst>
              <a:ext uri="{FF2B5EF4-FFF2-40B4-BE49-F238E27FC236}">
                <a16:creationId xmlns="" xmlns:a16="http://schemas.microsoft.com/office/drawing/2014/main"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 xmlns:a16="http://schemas.microsoft.com/office/drawing/2014/main"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 xmlns:a16="http://schemas.microsoft.com/office/drawing/2014/main"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 xmlns:a16="http://schemas.microsoft.com/office/drawing/2014/main"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 xmlns:a16="http://schemas.microsoft.com/office/drawing/2014/main"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 xmlns:a16="http://schemas.microsoft.com/office/drawing/2014/main"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 xmlns:a16="http://schemas.microsoft.com/office/drawing/2014/main"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 xmlns:a16="http://schemas.microsoft.com/office/drawing/2014/main"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 xmlns:a16="http://schemas.microsoft.com/office/drawing/2014/main"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 xmlns:a16="http://schemas.microsoft.com/office/drawing/2014/main"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 xmlns:a16="http://schemas.microsoft.com/office/drawing/2014/main"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 xmlns:a16="http://schemas.microsoft.com/office/drawing/2014/main"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 xmlns:a16="http://schemas.microsoft.com/office/drawing/2014/main"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47" name="Diagramme 46">
            <a:extLst>
              <a:ext uri="{FF2B5EF4-FFF2-40B4-BE49-F238E27FC236}">
                <a16:creationId xmlns="" xmlns:a16="http://schemas.microsoft.com/office/drawing/2014/main" id="{B85B0838-94E4-4113-AE65-C82BBA6121BA}"/>
              </a:ext>
            </a:extLst>
          </p:cNvPr>
          <p:cNvGraphicFramePr/>
          <p:nvPr>
            <p:extLst>
              <p:ext uri="{D42A27DB-BD31-4B8C-83A1-F6EECF244321}">
                <p14:modId xmlns:p14="http://schemas.microsoft.com/office/powerpoint/2010/main" val="304002158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que 49" descr="Coche">
            <a:extLst>
              <a:ext uri="{FF2B5EF4-FFF2-40B4-BE49-F238E27FC236}">
                <a16:creationId xmlns="" xmlns:a16="http://schemas.microsoft.com/office/drawing/2014/main" id="{011705B7-6606-40B8-A5DA-973932E0AE8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763794" y="1577080"/>
            <a:ext cx="181371" cy="181371"/>
          </a:xfrm>
          <a:prstGeom prst="rect">
            <a:avLst/>
          </a:prstGeom>
        </p:spPr>
      </p:pic>
      <p:grpSp>
        <p:nvGrpSpPr>
          <p:cNvPr id="54" name="Groupe 53">
            <a:extLst>
              <a:ext uri="{FF2B5EF4-FFF2-40B4-BE49-F238E27FC236}">
                <a16:creationId xmlns="" xmlns:a16="http://schemas.microsoft.com/office/drawing/2014/main" id="{F09DDCE4-CA5D-4611-ADEE-C37D01BF2B3C}"/>
              </a:ext>
            </a:extLst>
          </p:cNvPr>
          <p:cNvGrpSpPr/>
          <p:nvPr/>
        </p:nvGrpSpPr>
        <p:grpSpPr>
          <a:xfrm>
            <a:off x="380294" y="479831"/>
            <a:ext cx="1127773" cy="1127773"/>
            <a:chOff x="380294" y="479831"/>
            <a:chExt cx="1127773" cy="1127773"/>
          </a:xfrm>
        </p:grpSpPr>
        <p:pic>
          <p:nvPicPr>
            <p:cNvPr id="55" name="Graphique 54" descr="Puzzle">
              <a:extLst>
                <a:ext uri="{FF2B5EF4-FFF2-40B4-BE49-F238E27FC236}">
                  <a16:creationId xmlns="" xmlns:a16="http://schemas.microsoft.com/office/drawing/2014/main" id="{30358821-34C9-42B9-B624-DA201BDD30D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763743">
              <a:off x="380294" y="479831"/>
              <a:ext cx="1127773" cy="1127773"/>
            </a:xfrm>
            <a:prstGeom prst="rect">
              <a:avLst/>
            </a:prstGeom>
          </p:spPr>
        </p:pic>
        <p:sp>
          <p:nvSpPr>
            <p:cNvPr id="56" name="ZoneTexte 55">
              <a:extLst>
                <a:ext uri="{FF2B5EF4-FFF2-40B4-BE49-F238E27FC236}">
                  <a16:creationId xmlns="" xmlns:a16="http://schemas.microsoft.com/office/drawing/2014/main" id="{6E6C9A3F-DBE5-476D-8711-501D4F4DA9CE}"/>
                </a:ext>
              </a:extLst>
            </p:cNvPr>
            <p:cNvSpPr txBox="1"/>
            <p:nvPr/>
          </p:nvSpPr>
          <p:spPr>
            <a:xfrm>
              <a:off x="512064" y="843662"/>
              <a:ext cx="8415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a:t>
              </a:r>
              <a:r>
                <a:rPr lang="fr-FR"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18</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pic>
        <p:nvPicPr>
          <p:cNvPr id="53" name="Image 52">
            <a:extLst>
              <a:ext uri="{FF2B5EF4-FFF2-40B4-BE49-F238E27FC236}">
                <a16:creationId xmlns="" xmlns:a16="http://schemas.microsoft.com/office/drawing/2014/main" id="{9E8D2C02-FF7A-4A16-A601-EA07CFB1BE12}"/>
              </a:ext>
            </a:extLst>
          </p:cNvPr>
          <p:cNvPicPr>
            <a:picLocks noChangeAspect="1"/>
          </p:cNvPicPr>
          <p:nvPr/>
        </p:nvPicPr>
        <p:blipFill>
          <a:blip r:embed="rId2"/>
          <a:stretch>
            <a:fillRect/>
          </a:stretch>
        </p:blipFill>
        <p:spPr>
          <a:xfrm>
            <a:off x="1903149" y="2505036"/>
            <a:ext cx="1248614" cy="775926"/>
          </a:xfrm>
          <a:prstGeom prst="rect">
            <a:avLst/>
          </a:prstGeom>
        </p:spPr>
      </p:pic>
      <p:pic>
        <p:nvPicPr>
          <p:cNvPr id="38" name="Graphique 49" descr="Coche">
            <a:extLst>
              <a:ext uri="{FF2B5EF4-FFF2-40B4-BE49-F238E27FC236}">
                <a16:creationId xmlns:a16="http://schemas.microsoft.com/office/drawing/2014/main" xmlns="" id="{0AD8ABA5-65A6-4B86-B0FB-3665DE83DD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63794" y="2140712"/>
            <a:ext cx="181371" cy="181371"/>
          </a:xfrm>
          <a:prstGeom prst="rect">
            <a:avLst/>
          </a:prstGeom>
        </p:spPr>
      </p:pic>
      <p:pic>
        <p:nvPicPr>
          <p:cNvPr id="49" name="Graphique 51" descr="Coche">
            <a:extLst>
              <a:ext uri="{FF2B5EF4-FFF2-40B4-BE49-F238E27FC236}">
                <a16:creationId xmlns:a16="http://schemas.microsoft.com/office/drawing/2014/main" xmlns="" id="{10A4285F-CDF4-4F51-B6AD-19AC28A2E7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63794" y="1838118"/>
            <a:ext cx="181371" cy="181371"/>
          </a:xfrm>
          <a:prstGeom prst="rect">
            <a:avLst/>
          </a:prstGeom>
        </p:spPr>
      </p:pic>
    </p:spTree>
    <p:extLst>
      <p:ext uri="{BB962C8B-B14F-4D97-AF65-F5344CB8AC3E}">
        <p14:creationId xmlns:p14="http://schemas.microsoft.com/office/powerpoint/2010/main" val="24187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1"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331DD95-3141-4E3B-B28C-1ED49737D928}"/>
              </a:ext>
            </a:extLst>
          </p:cNvPr>
          <p:cNvSpPr/>
          <p:nvPr/>
        </p:nvSpPr>
        <p:spPr>
          <a:xfrm>
            <a:off x="269972" y="1376030"/>
            <a:ext cx="1668556" cy="830997"/>
          </a:xfrm>
          <a:prstGeom prst="rect">
            <a:avLst/>
          </a:prstGeom>
          <a:noFill/>
        </p:spPr>
        <p:txBody>
          <a:bodyPr wrap="square" lIns="91440" tIns="45720" rIns="91440" bIns="45720">
            <a:spAutoFit/>
          </a:bodyPr>
          <a:lstStyle/>
          <a:p>
            <a:pPr algn="ctr"/>
            <a:r>
              <a:rPr lang="fr-FR" sz="24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Structures régionales</a:t>
            </a:r>
            <a:endParaRPr lang="fr-FR"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8B8183CA-97AD-42C9-BCFF-09B9DA511534}"/>
              </a:ext>
            </a:extLst>
          </p:cNvPr>
          <p:cNvSpPr/>
          <p:nvPr/>
        </p:nvSpPr>
        <p:spPr>
          <a:xfrm>
            <a:off x="2971642" y="380657"/>
            <a:ext cx="8176253" cy="461665"/>
          </a:xfrm>
          <a:prstGeom prst="rect">
            <a:avLst/>
          </a:prstGeom>
          <a:noFill/>
        </p:spPr>
        <p:txBody>
          <a:bodyPr wrap="square" lIns="91440" tIns="45720" rIns="91440" bIns="45720">
            <a:spAutoFit/>
          </a:bodyPr>
          <a:lstStyle/>
          <a:p>
            <a:pPr algn="ctr"/>
            <a:r>
              <a:rPr lang="fr-FR" sz="2400" dirty="0" smtClean="0">
                <a:ln w="0"/>
                <a:solidFill>
                  <a:schemeClr val="accent3">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Qui contacter en Nouvelle-Aquitaine ?</a:t>
            </a:r>
            <a:endParaRPr lang="fr-FR" sz="2400" b="0" cap="none" spc="0" dirty="0">
              <a:ln w="0"/>
              <a:solidFill>
                <a:schemeClr val="accent3">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062" y="918830"/>
            <a:ext cx="9329112" cy="572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Graphique 17" descr="Questions">
            <a:extLst>
              <a:ext uri="{FF2B5EF4-FFF2-40B4-BE49-F238E27FC236}">
                <a16:creationId xmlns:a16="http://schemas.microsoft.com/office/drawing/2014/main" xmlns="" id="{28F0AF5C-DCC6-4A4D-9343-8DFB1854B4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1835" y="461630"/>
            <a:ext cx="914400" cy="914400"/>
          </a:xfrm>
          <a:prstGeom prst="rect">
            <a:avLst/>
          </a:prstGeom>
        </p:spPr>
      </p:pic>
    </p:spTree>
    <p:extLst>
      <p:ext uri="{BB962C8B-B14F-4D97-AF65-F5344CB8AC3E}">
        <p14:creationId xmlns:p14="http://schemas.microsoft.com/office/powerpoint/2010/main" val="145739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Situation EIAS</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4931" y="2443174"/>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endParaRPr lang="fr-FR" sz="1600" dirty="0">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notamment par les correspondants locaux de </a:t>
            </a:r>
            <a:r>
              <a:rPr lang="fr-FR" sz="1600" i="1" dirty="0">
                <a:latin typeface="Arial" panose="020B0604020202020204" pitchFamily="34" charset="0"/>
                <a:cs typeface="Arial" panose="020B0604020202020204" pitchFamily="34" charset="0"/>
              </a:rPr>
              <a:t>pharmacovigilance</a:t>
            </a:r>
            <a:r>
              <a:rPr lang="fr-FR" sz="1600" dirty="0">
                <a:latin typeface="Arial" panose="020B0604020202020204" pitchFamily="34" charset="0"/>
                <a:cs typeface="Arial" panose="020B0604020202020204" pitchFamily="34" charset="0"/>
              </a:rPr>
              <a:t>.</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L’EIGS est à déclarer à l’ARS via le portail de signalement.</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trouver les facteurs contributifs de cette erreur (…). Ceux-ci devront faire l’objet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endParaRPr lang="fr-FR" sz="1600" dirty="0">
              <a:latin typeface="Arial" panose="020B0604020202020204" pitchFamily="34" charset="0"/>
              <a:cs typeface="Arial" panose="020B0604020202020204" pitchFamily="34" charset="0"/>
            </a:endParaRP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E8D2C02-FF7A-4A16-A601-EA07CFB1BE12}"/>
              </a:ext>
            </a:extLst>
          </p:cNvPr>
          <p:cNvPicPr>
            <a:picLocks noChangeAspect="1"/>
          </p:cNvPicPr>
          <p:nvPr/>
        </p:nvPicPr>
        <p:blipFill>
          <a:blip r:embed="rId2"/>
          <a:stretch>
            <a:fillRect/>
          </a:stretch>
        </p:blipFill>
        <p:spPr>
          <a:xfrm>
            <a:off x="1903149" y="2505036"/>
            <a:ext cx="1248614" cy="775926"/>
          </a:xfrm>
          <a:prstGeom prst="rect">
            <a:avLst/>
          </a:prstGeom>
        </p:spPr>
      </p:pic>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38" name="Diagramme 37">
            <a:extLst>
              <a:ext uri="{FF2B5EF4-FFF2-40B4-BE49-F238E27FC236}">
                <a16:creationId xmlns:a16="http://schemas.microsoft.com/office/drawing/2014/main" xmlns="" id="{9D45E0A5-E7E5-49D6-BB2F-5033AD8E6383}"/>
              </a:ext>
            </a:extLst>
          </p:cNvPr>
          <p:cNvGraphicFramePr/>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Graphique 46" descr="Coche">
            <a:extLst>
              <a:ext uri="{FF2B5EF4-FFF2-40B4-BE49-F238E27FC236}">
                <a16:creationId xmlns:a16="http://schemas.microsoft.com/office/drawing/2014/main" xmlns="" id="{04FBB64C-6CC7-4ADD-93C6-E46A61B167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0" name="Graphique 49" descr="Coche">
            <a:extLst>
              <a:ext uri="{FF2B5EF4-FFF2-40B4-BE49-F238E27FC236}">
                <a16:creationId xmlns:a16="http://schemas.microsoft.com/office/drawing/2014/main" xmlns="" id="{0AD8ABA5-65A6-4B86-B0FB-3665DE83DD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pic>
        <p:nvPicPr>
          <p:cNvPr id="52" name="Graphique 51" descr="Coche">
            <a:extLst>
              <a:ext uri="{FF2B5EF4-FFF2-40B4-BE49-F238E27FC236}">
                <a16:creationId xmlns:a16="http://schemas.microsoft.com/office/drawing/2014/main" xmlns="" id="{10A4285F-CDF4-4F51-B6AD-19AC28A2E7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53" name="Groupe 52">
            <a:extLst>
              <a:ext uri="{FF2B5EF4-FFF2-40B4-BE49-F238E27FC236}">
                <a16:creationId xmlns:a16="http://schemas.microsoft.com/office/drawing/2014/main" xmlns="" id="{C00ECECB-69DE-4B81-9B55-59F06083B33F}"/>
              </a:ext>
            </a:extLst>
          </p:cNvPr>
          <p:cNvGrpSpPr/>
          <p:nvPr/>
        </p:nvGrpSpPr>
        <p:grpSpPr>
          <a:xfrm>
            <a:off x="380294" y="479831"/>
            <a:ext cx="1127773" cy="1127773"/>
            <a:chOff x="380294" y="479831"/>
            <a:chExt cx="1127773" cy="1127773"/>
          </a:xfrm>
        </p:grpSpPr>
        <p:pic>
          <p:nvPicPr>
            <p:cNvPr id="54" name="Graphique 53" descr="Puzzle">
              <a:extLst>
                <a:ext uri="{FF2B5EF4-FFF2-40B4-BE49-F238E27FC236}">
                  <a16:creationId xmlns:a16="http://schemas.microsoft.com/office/drawing/2014/main" xmlns="" id="{160BC951-32ED-4B5A-BCC5-F40B8C7902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5" name="ZoneTexte 54">
              <a:extLst>
                <a:ext uri="{FF2B5EF4-FFF2-40B4-BE49-F238E27FC236}">
                  <a16:creationId xmlns:a16="http://schemas.microsoft.com/office/drawing/2014/main" xmlns="" id="{29FEA7AF-EC01-4E7E-8303-EF33911B3115}"/>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xx</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18013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78439" y="217767"/>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Situation non EIAS</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4931" y="2443174"/>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endParaRPr lang="fr-FR" sz="1600" dirty="0">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fonction des consignes en vigueur dans la structure, cet événement indésirable pourrait être déclaré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 pour qu’il soit enregistré.</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et de conséquence grave, cette situation ne fait pas l’objet d’un signalement à l’ARS.</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d’EIAS, il n’y a pas d’évaluation systématique à faire de cet événement.</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endParaRPr lang="fr-FR" sz="1600" dirty="0">
              <a:latin typeface="Arial" panose="020B0604020202020204" pitchFamily="34" charset="0"/>
              <a:cs typeface="Arial" panose="020B0604020202020204" pitchFamily="34" charset="0"/>
            </a:endParaRP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1" name="Rectangle 50">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000A833B-49A9-4DA8-8BC8-463AED961A1D}"/>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7" name="Image 36">
            <a:extLst>
              <a:ext uri="{FF2B5EF4-FFF2-40B4-BE49-F238E27FC236}">
                <a16:creationId xmlns:a16="http://schemas.microsoft.com/office/drawing/2014/main" xmlns="" id="{94581904-C266-42B0-B55A-065AD2CFAED4}"/>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38" name="Diagramme 37">
            <a:extLst>
              <a:ext uri="{FF2B5EF4-FFF2-40B4-BE49-F238E27FC236}">
                <a16:creationId xmlns:a16="http://schemas.microsoft.com/office/drawing/2014/main" xmlns="" id="{9D45E0A5-E7E5-49D6-BB2F-5033AD8E6383}"/>
              </a:ext>
            </a:extLst>
          </p:cNvPr>
          <p:cNvGraphicFramePr/>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Graphique 46" descr="Coche">
            <a:extLst>
              <a:ext uri="{FF2B5EF4-FFF2-40B4-BE49-F238E27FC236}">
                <a16:creationId xmlns:a16="http://schemas.microsoft.com/office/drawing/2014/main" xmlns="" id="{04FBB64C-6CC7-4ADD-93C6-E46A61B167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0" name="Graphique 49" descr="Coche">
            <a:extLst>
              <a:ext uri="{FF2B5EF4-FFF2-40B4-BE49-F238E27FC236}">
                <a16:creationId xmlns:a16="http://schemas.microsoft.com/office/drawing/2014/main" xmlns="" id="{0AD8ABA5-65A6-4B86-B0FB-3665DE83DD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pic>
        <p:nvPicPr>
          <p:cNvPr id="52" name="Graphique 51" descr="Coche">
            <a:extLst>
              <a:ext uri="{FF2B5EF4-FFF2-40B4-BE49-F238E27FC236}">
                <a16:creationId xmlns:a16="http://schemas.microsoft.com/office/drawing/2014/main" xmlns="" id="{10A4285F-CDF4-4F51-B6AD-19AC28A2E7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53" name="Groupe 52">
            <a:extLst>
              <a:ext uri="{FF2B5EF4-FFF2-40B4-BE49-F238E27FC236}">
                <a16:creationId xmlns:a16="http://schemas.microsoft.com/office/drawing/2014/main" xmlns="" id="{C00ECECB-69DE-4B81-9B55-59F06083B33F}"/>
              </a:ext>
            </a:extLst>
          </p:cNvPr>
          <p:cNvGrpSpPr/>
          <p:nvPr/>
        </p:nvGrpSpPr>
        <p:grpSpPr>
          <a:xfrm>
            <a:off x="380294" y="479831"/>
            <a:ext cx="1127773" cy="1127773"/>
            <a:chOff x="380294" y="479831"/>
            <a:chExt cx="1127773" cy="1127773"/>
          </a:xfrm>
        </p:grpSpPr>
        <p:pic>
          <p:nvPicPr>
            <p:cNvPr id="54" name="Graphique 53" descr="Puzzle">
              <a:extLst>
                <a:ext uri="{FF2B5EF4-FFF2-40B4-BE49-F238E27FC236}">
                  <a16:creationId xmlns:a16="http://schemas.microsoft.com/office/drawing/2014/main" xmlns="" id="{160BC951-32ED-4B5A-BCC5-F40B8C7902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5" name="ZoneTexte 54">
              <a:extLst>
                <a:ext uri="{FF2B5EF4-FFF2-40B4-BE49-F238E27FC236}">
                  <a16:creationId xmlns:a16="http://schemas.microsoft.com/office/drawing/2014/main" xmlns="" id="{29FEA7AF-EC01-4E7E-8303-EF33911B3115}"/>
                </a:ext>
              </a:extLst>
            </p:cNvPr>
            <p:cNvSpPr txBox="1"/>
            <p:nvPr/>
          </p:nvSpPr>
          <p:spPr>
            <a:xfrm>
              <a:off x="513806" y="843662"/>
              <a:ext cx="905691"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xx</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pic>
        <p:nvPicPr>
          <p:cNvPr id="49" name="Image 48">
            <a:extLst>
              <a:ext uri="{FF2B5EF4-FFF2-40B4-BE49-F238E27FC236}">
                <a16:creationId xmlns:a16="http://schemas.microsoft.com/office/drawing/2014/main" xmlns="" id="{B3ACA0D8-3C9E-4919-8A00-C57619993ACD}"/>
              </a:ext>
            </a:extLst>
          </p:cNvPr>
          <p:cNvPicPr>
            <a:picLocks noChangeAspect="1"/>
          </p:cNvPicPr>
          <p:nvPr/>
        </p:nvPicPr>
        <p:blipFill>
          <a:blip r:embed="rId3"/>
          <a:stretch>
            <a:fillRect/>
          </a:stretch>
        </p:blipFill>
        <p:spPr>
          <a:xfrm>
            <a:off x="1916025" y="2503841"/>
            <a:ext cx="1227770" cy="760048"/>
          </a:xfrm>
          <a:prstGeom prst="rect">
            <a:avLst/>
          </a:prstGeom>
        </p:spPr>
      </p:pic>
    </p:spTree>
    <p:extLst>
      <p:ext uri="{BB962C8B-B14F-4D97-AF65-F5344CB8AC3E}">
        <p14:creationId xmlns:p14="http://schemas.microsoft.com/office/powerpoint/2010/main" val="20748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xmlns="" id="{C828A879-AE6F-47AA-B881-2A2369782630}"/>
              </a:ext>
            </a:extLst>
          </p:cNvPr>
          <p:cNvSpPr/>
          <p:nvPr/>
        </p:nvSpPr>
        <p:spPr>
          <a:xfrm>
            <a:off x="3611749" y="5612413"/>
            <a:ext cx="7031498" cy="554167"/>
          </a:xfrm>
          <a:custGeom>
            <a:avLst/>
            <a:gdLst>
              <a:gd name="connsiteX0" fmla="*/ 0 w 7031498"/>
              <a:gd name="connsiteY0" fmla="*/ 0 h 554167"/>
              <a:gd name="connsiteX1" fmla="*/ 7031498 w 7031498"/>
              <a:gd name="connsiteY1" fmla="*/ 0 h 554167"/>
              <a:gd name="connsiteX2" fmla="*/ 7031498 w 7031498"/>
              <a:gd name="connsiteY2" fmla="*/ 554167 h 554167"/>
              <a:gd name="connsiteX3" fmla="*/ 0 w 7031498"/>
              <a:gd name="connsiteY3" fmla="*/ 554167 h 554167"/>
              <a:gd name="connsiteX4" fmla="*/ 0 w 7031498"/>
              <a:gd name="connsiteY4" fmla="*/ 0 h 554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498" h="554167">
                <a:moveTo>
                  <a:pt x="0" y="0"/>
                </a:moveTo>
                <a:lnTo>
                  <a:pt x="7031498" y="0"/>
                </a:lnTo>
                <a:lnTo>
                  <a:pt x="7031498" y="554167"/>
                </a:lnTo>
                <a:lnTo>
                  <a:pt x="0" y="554167"/>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lvl="0" algn="ctr"/>
            <a:r>
              <a:rPr lang="fr-FR" sz="2400" b="1" dirty="0">
                <a:latin typeface="Arial" panose="020B0604020202020204" pitchFamily="34" charset="0"/>
                <a:cs typeface="Arial" panose="020B0604020202020204" pitchFamily="34" charset="0"/>
              </a:rPr>
              <a:t>Partage </a:t>
            </a:r>
            <a:r>
              <a:rPr lang="fr-FR" sz="2400" b="1" dirty="0" smtClean="0">
                <a:latin typeface="Arial" panose="020B0604020202020204" pitchFamily="34" charset="0"/>
                <a:cs typeface="Arial" panose="020B0604020202020204" pitchFamily="34" charset="0"/>
              </a:rPr>
              <a:t>(</a:t>
            </a:r>
            <a:r>
              <a:rPr lang="fr-FR" sz="2400" b="1" dirty="0">
                <a:latin typeface="Arial" panose="020B0604020202020204" pitchFamily="34" charset="0"/>
                <a:cs typeface="Arial" panose="020B0604020202020204" pitchFamily="34" charset="0"/>
              </a:rPr>
              <a:t>culture de sécurité)</a:t>
            </a:r>
          </a:p>
        </p:txBody>
      </p:sp>
      <p:sp>
        <p:nvSpPr>
          <p:cNvPr id="5" name="Forme libre : forme 4">
            <a:extLst>
              <a:ext uri="{FF2B5EF4-FFF2-40B4-BE49-F238E27FC236}">
                <a16:creationId xmlns:a16="http://schemas.microsoft.com/office/drawing/2014/main" xmlns="" id="{BDABE1EF-397C-4367-AE06-C719E18B2D9C}"/>
              </a:ext>
            </a:extLst>
          </p:cNvPr>
          <p:cNvSpPr/>
          <p:nvPr/>
        </p:nvSpPr>
        <p:spPr>
          <a:xfrm>
            <a:off x="3611749" y="4757006"/>
            <a:ext cx="7031498" cy="852310"/>
          </a:xfrm>
          <a:custGeom>
            <a:avLst/>
            <a:gdLst>
              <a:gd name="connsiteX0" fmla="*/ 0 w 7031498"/>
              <a:gd name="connsiteY0" fmla="*/ 298504 h 852309"/>
              <a:gd name="connsiteX1" fmla="*/ 3409210 w 7031498"/>
              <a:gd name="connsiteY1" fmla="*/ 298504 h 852309"/>
              <a:gd name="connsiteX2" fmla="*/ 3409210 w 7031498"/>
              <a:gd name="connsiteY2" fmla="*/ 213077 h 852309"/>
              <a:gd name="connsiteX3" fmla="*/ 3302672 w 7031498"/>
              <a:gd name="connsiteY3" fmla="*/ 213077 h 852309"/>
              <a:gd name="connsiteX4" fmla="*/ 3515749 w 7031498"/>
              <a:gd name="connsiteY4" fmla="*/ 0 h 852309"/>
              <a:gd name="connsiteX5" fmla="*/ 3728826 w 7031498"/>
              <a:gd name="connsiteY5" fmla="*/ 213077 h 852309"/>
              <a:gd name="connsiteX6" fmla="*/ 3622288 w 7031498"/>
              <a:gd name="connsiteY6" fmla="*/ 213077 h 852309"/>
              <a:gd name="connsiteX7" fmla="*/ 3622288 w 7031498"/>
              <a:gd name="connsiteY7" fmla="*/ 298504 h 852309"/>
              <a:gd name="connsiteX8" fmla="*/ 7031498 w 7031498"/>
              <a:gd name="connsiteY8" fmla="*/ 298504 h 852309"/>
              <a:gd name="connsiteX9" fmla="*/ 7031498 w 7031498"/>
              <a:gd name="connsiteY9" fmla="*/ 852309 h 852309"/>
              <a:gd name="connsiteX10" fmla="*/ 0 w 7031498"/>
              <a:gd name="connsiteY10" fmla="*/ 852309 h 852309"/>
              <a:gd name="connsiteX11" fmla="*/ 0 w 7031498"/>
              <a:gd name="connsiteY11" fmla="*/ 298504 h 8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498" h="852309">
                <a:moveTo>
                  <a:pt x="7031498" y="553805"/>
                </a:moveTo>
                <a:lnTo>
                  <a:pt x="3622288" y="553805"/>
                </a:lnTo>
                <a:lnTo>
                  <a:pt x="3622288" y="639232"/>
                </a:lnTo>
                <a:lnTo>
                  <a:pt x="3728826" y="639232"/>
                </a:lnTo>
                <a:lnTo>
                  <a:pt x="3515749" y="852308"/>
                </a:lnTo>
                <a:lnTo>
                  <a:pt x="3302672" y="639232"/>
                </a:lnTo>
                <a:lnTo>
                  <a:pt x="3409210" y="639232"/>
                </a:lnTo>
                <a:lnTo>
                  <a:pt x="3409210" y="553805"/>
                </a:lnTo>
                <a:lnTo>
                  <a:pt x="0" y="553805"/>
                </a:lnTo>
                <a:lnTo>
                  <a:pt x="0" y="1"/>
                </a:lnTo>
                <a:lnTo>
                  <a:pt x="7031498" y="1"/>
                </a:lnTo>
                <a:lnTo>
                  <a:pt x="7031498" y="553805"/>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3">
              <a:hueOff val="2812566"/>
              <a:satOff val="-4220"/>
              <a:lumOff val="-686"/>
              <a:alphaOff val="0"/>
            </a:schemeClr>
          </a:effectRef>
          <a:fontRef idx="minor">
            <a:schemeClr val="lt1"/>
          </a:fontRef>
        </p:style>
        <p:txBody>
          <a:bodyPr spcFirstLastPara="0" vert="horz" wrap="square" lIns="199136" tIns="199137" rIns="199136" bIns="497640" numCol="1" spcCol="1270" anchor="ctr" anchorCtr="0">
            <a:noAutofit/>
          </a:bodyPr>
          <a:lstStyle/>
          <a:p>
            <a:pPr marL="0" lvl="0" indent="0" algn="ctr" defTabSz="1244600">
              <a:lnSpc>
                <a:spcPct val="90000"/>
              </a:lnSpc>
              <a:spcBef>
                <a:spcPct val="0"/>
              </a:spcBef>
              <a:spcAft>
                <a:spcPct val="35000"/>
              </a:spcAft>
              <a:buNone/>
            </a:pPr>
            <a:r>
              <a:rPr lang="fr-FR" sz="2400" b="1" kern="1200" dirty="0">
                <a:latin typeface="Arial" panose="020B0604020202020204" pitchFamily="34" charset="0"/>
                <a:cs typeface="Arial" panose="020B0604020202020204" pitchFamily="34" charset="0"/>
              </a:rPr>
              <a:t>Signalement externe (si requis)</a:t>
            </a:r>
          </a:p>
        </p:txBody>
      </p:sp>
      <p:sp>
        <p:nvSpPr>
          <p:cNvPr id="6" name="Forme libre : forme 5">
            <a:extLst>
              <a:ext uri="{FF2B5EF4-FFF2-40B4-BE49-F238E27FC236}">
                <a16:creationId xmlns:a16="http://schemas.microsoft.com/office/drawing/2014/main" xmlns="" id="{AA77FC50-72BF-4FF4-830A-382186BAE5E8}"/>
              </a:ext>
            </a:extLst>
          </p:cNvPr>
          <p:cNvSpPr/>
          <p:nvPr/>
        </p:nvSpPr>
        <p:spPr>
          <a:xfrm>
            <a:off x="3611749" y="3046196"/>
            <a:ext cx="7031498" cy="852310"/>
          </a:xfrm>
          <a:custGeom>
            <a:avLst/>
            <a:gdLst>
              <a:gd name="connsiteX0" fmla="*/ 0 w 7031498"/>
              <a:gd name="connsiteY0" fmla="*/ 298504 h 852309"/>
              <a:gd name="connsiteX1" fmla="*/ 3409210 w 7031498"/>
              <a:gd name="connsiteY1" fmla="*/ 298504 h 852309"/>
              <a:gd name="connsiteX2" fmla="*/ 3409210 w 7031498"/>
              <a:gd name="connsiteY2" fmla="*/ 213077 h 852309"/>
              <a:gd name="connsiteX3" fmla="*/ 3302672 w 7031498"/>
              <a:gd name="connsiteY3" fmla="*/ 213077 h 852309"/>
              <a:gd name="connsiteX4" fmla="*/ 3515749 w 7031498"/>
              <a:gd name="connsiteY4" fmla="*/ 0 h 852309"/>
              <a:gd name="connsiteX5" fmla="*/ 3728826 w 7031498"/>
              <a:gd name="connsiteY5" fmla="*/ 213077 h 852309"/>
              <a:gd name="connsiteX6" fmla="*/ 3622288 w 7031498"/>
              <a:gd name="connsiteY6" fmla="*/ 213077 h 852309"/>
              <a:gd name="connsiteX7" fmla="*/ 3622288 w 7031498"/>
              <a:gd name="connsiteY7" fmla="*/ 298504 h 852309"/>
              <a:gd name="connsiteX8" fmla="*/ 7031498 w 7031498"/>
              <a:gd name="connsiteY8" fmla="*/ 298504 h 852309"/>
              <a:gd name="connsiteX9" fmla="*/ 7031498 w 7031498"/>
              <a:gd name="connsiteY9" fmla="*/ 852309 h 852309"/>
              <a:gd name="connsiteX10" fmla="*/ 0 w 7031498"/>
              <a:gd name="connsiteY10" fmla="*/ 852309 h 852309"/>
              <a:gd name="connsiteX11" fmla="*/ 0 w 7031498"/>
              <a:gd name="connsiteY11" fmla="*/ 298504 h 8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498" h="852309">
                <a:moveTo>
                  <a:pt x="7031498" y="553805"/>
                </a:moveTo>
                <a:lnTo>
                  <a:pt x="3622288" y="553805"/>
                </a:lnTo>
                <a:lnTo>
                  <a:pt x="3622288" y="639232"/>
                </a:lnTo>
                <a:lnTo>
                  <a:pt x="3728826" y="639232"/>
                </a:lnTo>
                <a:lnTo>
                  <a:pt x="3515749" y="852308"/>
                </a:lnTo>
                <a:lnTo>
                  <a:pt x="3302672" y="639232"/>
                </a:lnTo>
                <a:lnTo>
                  <a:pt x="3409210" y="639232"/>
                </a:lnTo>
                <a:lnTo>
                  <a:pt x="3409210" y="553805"/>
                </a:lnTo>
                <a:lnTo>
                  <a:pt x="0" y="553805"/>
                </a:lnTo>
                <a:lnTo>
                  <a:pt x="0" y="1"/>
                </a:lnTo>
                <a:lnTo>
                  <a:pt x="7031498" y="1"/>
                </a:lnTo>
                <a:lnTo>
                  <a:pt x="7031498" y="553805"/>
                </a:lnTo>
                <a:close/>
              </a:path>
            </a:pathLst>
          </a:custGeom>
          <a:solidFill>
            <a:schemeClr val="accent3"/>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199135" tIns="199137" rIns="199136" bIns="497640" numCol="1" spcCol="1270" anchor="ctr" anchorCtr="0">
            <a:noAutofit/>
          </a:bodyPr>
          <a:lstStyle/>
          <a:p>
            <a:pPr marL="0" lvl="0" indent="0" algn="ctr" defTabSz="1244600">
              <a:lnSpc>
                <a:spcPct val="90000"/>
              </a:lnSpc>
              <a:spcBef>
                <a:spcPct val="0"/>
              </a:spcBef>
              <a:spcAft>
                <a:spcPct val="35000"/>
              </a:spcAft>
              <a:buNone/>
            </a:pPr>
            <a:r>
              <a:rPr lang="fr-FR" sz="2400" b="1" kern="1200" dirty="0">
                <a:latin typeface="Arial" panose="020B0604020202020204" pitchFamily="34" charset="0"/>
                <a:cs typeface="Arial" panose="020B0604020202020204" pitchFamily="34" charset="0"/>
              </a:rPr>
              <a:t>Signalement et évaluation interne</a:t>
            </a:r>
          </a:p>
        </p:txBody>
      </p:sp>
      <p:sp>
        <p:nvSpPr>
          <p:cNvPr id="7" name="Forme libre : forme 6">
            <a:extLst>
              <a:ext uri="{FF2B5EF4-FFF2-40B4-BE49-F238E27FC236}">
                <a16:creationId xmlns:a16="http://schemas.microsoft.com/office/drawing/2014/main" xmlns="" id="{FB0A8640-3A19-4585-AC80-6C49EF61C683}"/>
              </a:ext>
            </a:extLst>
          </p:cNvPr>
          <p:cNvSpPr/>
          <p:nvPr/>
        </p:nvSpPr>
        <p:spPr>
          <a:xfrm>
            <a:off x="3611749" y="2190790"/>
            <a:ext cx="7031498" cy="852311"/>
          </a:xfrm>
          <a:custGeom>
            <a:avLst/>
            <a:gdLst>
              <a:gd name="connsiteX0" fmla="*/ 0 w 7031498"/>
              <a:gd name="connsiteY0" fmla="*/ 298504 h 852309"/>
              <a:gd name="connsiteX1" fmla="*/ 3409210 w 7031498"/>
              <a:gd name="connsiteY1" fmla="*/ 298504 h 852309"/>
              <a:gd name="connsiteX2" fmla="*/ 3409210 w 7031498"/>
              <a:gd name="connsiteY2" fmla="*/ 213077 h 852309"/>
              <a:gd name="connsiteX3" fmla="*/ 3302672 w 7031498"/>
              <a:gd name="connsiteY3" fmla="*/ 213077 h 852309"/>
              <a:gd name="connsiteX4" fmla="*/ 3515749 w 7031498"/>
              <a:gd name="connsiteY4" fmla="*/ 0 h 852309"/>
              <a:gd name="connsiteX5" fmla="*/ 3728826 w 7031498"/>
              <a:gd name="connsiteY5" fmla="*/ 213077 h 852309"/>
              <a:gd name="connsiteX6" fmla="*/ 3622288 w 7031498"/>
              <a:gd name="connsiteY6" fmla="*/ 213077 h 852309"/>
              <a:gd name="connsiteX7" fmla="*/ 3622288 w 7031498"/>
              <a:gd name="connsiteY7" fmla="*/ 298504 h 852309"/>
              <a:gd name="connsiteX8" fmla="*/ 7031498 w 7031498"/>
              <a:gd name="connsiteY8" fmla="*/ 298504 h 852309"/>
              <a:gd name="connsiteX9" fmla="*/ 7031498 w 7031498"/>
              <a:gd name="connsiteY9" fmla="*/ 852309 h 852309"/>
              <a:gd name="connsiteX10" fmla="*/ 0 w 7031498"/>
              <a:gd name="connsiteY10" fmla="*/ 852309 h 852309"/>
              <a:gd name="connsiteX11" fmla="*/ 0 w 7031498"/>
              <a:gd name="connsiteY11" fmla="*/ 298504 h 8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498" h="852309">
                <a:moveTo>
                  <a:pt x="7031498" y="553805"/>
                </a:moveTo>
                <a:lnTo>
                  <a:pt x="3622288" y="553805"/>
                </a:lnTo>
                <a:lnTo>
                  <a:pt x="3622288" y="639232"/>
                </a:lnTo>
                <a:lnTo>
                  <a:pt x="3728826" y="639232"/>
                </a:lnTo>
                <a:lnTo>
                  <a:pt x="3515749" y="852308"/>
                </a:lnTo>
                <a:lnTo>
                  <a:pt x="3302672" y="639232"/>
                </a:lnTo>
                <a:lnTo>
                  <a:pt x="3409210" y="639232"/>
                </a:lnTo>
                <a:lnTo>
                  <a:pt x="3409210" y="553805"/>
                </a:lnTo>
                <a:lnTo>
                  <a:pt x="0" y="553805"/>
                </a:lnTo>
                <a:lnTo>
                  <a:pt x="0" y="1"/>
                </a:lnTo>
                <a:lnTo>
                  <a:pt x="7031498" y="1"/>
                </a:lnTo>
                <a:lnTo>
                  <a:pt x="7031498" y="553805"/>
                </a:lnTo>
                <a:close/>
              </a:path>
            </a:pathLst>
          </a:cu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spcFirstLastPara="0" vert="horz" wrap="square" lIns="199135" tIns="199137" rIns="199136" bIns="497641" numCol="1" spcCol="1270" anchor="ctr" anchorCtr="0">
            <a:noAutofit/>
          </a:bodyPr>
          <a:lstStyle/>
          <a:p>
            <a:pPr marL="0" lvl="0" indent="0" algn="ctr" defTabSz="1244600">
              <a:lnSpc>
                <a:spcPct val="90000"/>
              </a:lnSpc>
              <a:spcBef>
                <a:spcPct val="0"/>
              </a:spcBef>
              <a:spcAft>
                <a:spcPct val="35000"/>
              </a:spcAft>
              <a:buNone/>
            </a:pPr>
            <a:r>
              <a:rPr lang="fr-FR" sz="2400" b="1" dirty="0">
                <a:latin typeface="Arial" panose="020B0604020202020204" pitchFamily="34" charset="0"/>
                <a:cs typeface="Arial" panose="020B0604020202020204" pitchFamily="34" charset="0"/>
              </a:rPr>
              <a:t>Mesures immédiates</a:t>
            </a:r>
            <a:endParaRPr lang="fr-FR" sz="2400" b="1" kern="1200" dirty="0">
              <a:latin typeface="Arial" panose="020B0604020202020204" pitchFamily="34" charset="0"/>
              <a:cs typeface="Arial" panose="020B0604020202020204" pitchFamily="34" charset="0"/>
            </a:endParaRPr>
          </a:p>
        </p:txBody>
      </p:sp>
      <p:sp>
        <p:nvSpPr>
          <p:cNvPr id="8" name="Forme libre : forme 7">
            <a:extLst>
              <a:ext uri="{FF2B5EF4-FFF2-40B4-BE49-F238E27FC236}">
                <a16:creationId xmlns:a16="http://schemas.microsoft.com/office/drawing/2014/main" xmlns="" id="{BEC58FF6-16B6-41B3-8106-E4F7CADDCE48}"/>
              </a:ext>
            </a:extLst>
          </p:cNvPr>
          <p:cNvSpPr/>
          <p:nvPr/>
        </p:nvSpPr>
        <p:spPr>
          <a:xfrm>
            <a:off x="3611749" y="1335384"/>
            <a:ext cx="7031498" cy="852311"/>
          </a:xfrm>
          <a:custGeom>
            <a:avLst/>
            <a:gdLst>
              <a:gd name="connsiteX0" fmla="*/ 0 w 7031498"/>
              <a:gd name="connsiteY0" fmla="*/ 298504 h 852309"/>
              <a:gd name="connsiteX1" fmla="*/ 3409210 w 7031498"/>
              <a:gd name="connsiteY1" fmla="*/ 298504 h 852309"/>
              <a:gd name="connsiteX2" fmla="*/ 3409210 w 7031498"/>
              <a:gd name="connsiteY2" fmla="*/ 213077 h 852309"/>
              <a:gd name="connsiteX3" fmla="*/ 3302672 w 7031498"/>
              <a:gd name="connsiteY3" fmla="*/ 213077 h 852309"/>
              <a:gd name="connsiteX4" fmla="*/ 3515749 w 7031498"/>
              <a:gd name="connsiteY4" fmla="*/ 0 h 852309"/>
              <a:gd name="connsiteX5" fmla="*/ 3728826 w 7031498"/>
              <a:gd name="connsiteY5" fmla="*/ 213077 h 852309"/>
              <a:gd name="connsiteX6" fmla="*/ 3622288 w 7031498"/>
              <a:gd name="connsiteY6" fmla="*/ 213077 h 852309"/>
              <a:gd name="connsiteX7" fmla="*/ 3622288 w 7031498"/>
              <a:gd name="connsiteY7" fmla="*/ 298504 h 852309"/>
              <a:gd name="connsiteX8" fmla="*/ 7031498 w 7031498"/>
              <a:gd name="connsiteY8" fmla="*/ 298504 h 852309"/>
              <a:gd name="connsiteX9" fmla="*/ 7031498 w 7031498"/>
              <a:gd name="connsiteY9" fmla="*/ 852309 h 852309"/>
              <a:gd name="connsiteX10" fmla="*/ 0 w 7031498"/>
              <a:gd name="connsiteY10" fmla="*/ 852309 h 852309"/>
              <a:gd name="connsiteX11" fmla="*/ 0 w 7031498"/>
              <a:gd name="connsiteY11" fmla="*/ 298504 h 8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498" h="852309">
                <a:moveTo>
                  <a:pt x="7031498" y="553805"/>
                </a:moveTo>
                <a:lnTo>
                  <a:pt x="3622288" y="553805"/>
                </a:lnTo>
                <a:lnTo>
                  <a:pt x="3622288" y="639232"/>
                </a:lnTo>
                <a:lnTo>
                  <a:pt x="3728826" y="639232"/>
                </a:lnTo>
                <a:lnTo>
                  <a:pt x="3515749" y="852308"/>
                </a:lnTo>
                <a:lnTo>
                  <a:pt x="3302672" y="639232"/>
                </a:lnTo>
                <a:lnTo>
                  <a:pt x="3409210" y="639232"/>
                </a:lnTo>
                <a:lnTo>
                  <a:pt x="3409210" y="553805"/>
                </a:lnTo>
                <a:lnTo>
                  <a:pt x="0" y="553805"/>
                </a:lnTo>
                <a:lnTo>
                  <a:pt x="0" y="1"/>
                </a:lnTo>
                <a:lnTo>
                  <a:pt x="7031498" y="1"/>
                </a:lnTo>
                <a:lnTo>
                  <a:pt x="7031498" y="553805"/>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99135" tIns="199137" rIns="199136" bIns="497641" numCol="1" spcCol="1270" anchor="ctr" anchorCtr="0">
            <a:noAutofit/>
          </a:bodyPr>
          <a:lstStyle/>
          <a:p>
            <a:pPr marL="0" lvl="0" indent="0" algn="ctr" defTabSz="1244600">
              <a:lnSpc>
                <a:spcPct val="90000"/>
              </a:lnSpc>
              <a:spcBef>
                <a:spcPct val="0"/>
              </a:spcBef>
              <a:spcAft>
                <a:spcPct val="35000"/>
              </a:spcAft>
              <a:buNone/>
            </a:pPr>
            <a:r>
              <a:rPr lang="fr-FR" sz="2400" b="1" kern="1200" dirty="0">
                <a:latin typeface="Arial" panose="020B0604020202020204" pitchFamily="34" charset="0"/>
                <a:cs typeface="Arial" panose="020B0604020202020204" pitchFamily="34" charset="0"/>
              </a:rPr>
              <a:t>Constat d’événement indésirable</a:t>
            </a:r>
          </a:p>
        </p:txBody>
      </p:sp>
      <p:sp>
        <p:nvSpPr>
          <p:cNvPr id="9" name="Forme libre : forme 8">
            <a:extLst>
              <a:ext uri="{FF2B5EF4-FFF2-40B4-BE49-F238E27FC236}">
                <a16:creationId xmlns:a16="http://schemas.microsoft.com/office/drawing/2014/main" xmlns="" id="{A28AB379-F8D1-43AC-8518-0E7CF9A366F3}"/>
              </a:ext>
            </a:extLst>
          </p:cNvPr>
          <p:cNvSpPr/>
          <p:nvPr/>
        </p:nvSpPr>
        <p:spPr>
          <a:xfrm>
            <a:off x="3611749" y="3901601"/>
            <a:ext cx="7031498" cy="852310"/>
          </a:xfrm>
          <a:custGeom>
            <a:avLst/>
            <a:gdLst>
              <a:gd name="connsiteX0" fmla="*/ 0 w 7031498"/>
              <a:gd name="connsiteY0" fmla="*/ 298504 h 852309"/>
              <a:gd name="connsiteX1" fmla="*/ 3409210 w 7031498"/>
              <a:gd name="connsiteY1" fmla="*/ 298504 h 852309"/>
              <a:gd name="connsiteX2" fmla="*/ 3409210 w 7031498"/>
              <a:gd name="connsiteY2" fmla="*/ 213077 h 852309"/>
              <a:gd name="connsiteX3" fmla="*/ 3302672 w 7031498"/>
              <a:gd name="connsiteY3" fmla="*/ 213077 h 852309"/>
              <a:gd name="connsiteX4" fmla="*/ 3515749 w 7031498"/>
              <a:gd name="connsiteY4" fmla="*/ 0 h 852309"/>
              <a:gd name="connsiteX5" fmla="*/ 3728826 w 7031498"/>
              <a:gd name="connsiteY5" fmla="*/ 213077 h 852309"/>
              <a:gd name="connsiteX6" fmla="*/ 3622288 w 7031498"/>
              <a:gd name="connsiteY6" fmla="*/ 213077 h 852309"/>
              <a:gd name="connsiteX7" fmla="*/ 3622288 w 7031498"/>
              <a:gd name="connsiteY7" fmla="*/ 298504 h 852309"/>
              <a:gd name="connsiteX8" fmla="*/ 7031498 w 7031498"/>
              <a:gd name="connsiteY8" fmla="*/ 298504 h 852309"/>
              <a:gd name="connsiteX9" fmla="*/ 7031498 w 7031498"/>
              <a:gd name="connsiteY9" fmla="*/ 852309 h 852309"/>
              <a:gd name="connsiteX10" fmla="*/ 0 w 7031498"/>
              <a:gd name="connsiteY10" fmla="*/ 852309 h 852309"/>
              <a:gd name="connsiteX11" fmla="*/ 0 w 7031498"/>
              <a:gd name="connsiteY11" fmla="*/ 298504 h 8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498" h="852309">
                <a:moveTo>
                  <a:pt x="7031498" y="553805"/>
                </a:moveTo>
                <a:lnTo>
                  <a:pt x="3622288" y="553805"/>
                </a:lnTo>
                <a:lnTo>
                  <a:pt x="3622288" y="639232"/>
                </a:lnTo>
                <a:lnTo>
                  <a:pt x="3728826" y="639232"/>
                </a:lnTo>
                <a:lnTo>
                  <a:pt x="3515749" y="852308"/>
                </a:lnTo>
                <a:lnTo>
                  <a:pt x="3302672" y="639232"/>
                </a:lnTo>
                <a:lnTo>
                  <a:pt x="3409210" y="639232"/>
                </a:lnTo>
                <a:lnTo>
                  <a:pt x="3409210" y="553805"/>
                </a:lnTo>
                <a:lnTo>
                  <a:pt x="0" y="553805"/>
                </a:lnTo>
                <a:lnTo>
                  <a:pt x="0" y="1"/>
                </a:lnTo>
                <a:lnTo>
                  <a:pt x="7031498" y="1"/>
                </a:lnTo>
                <a:lnTo>
                  <a:pt x="7031498" y="553805"/>
                </a:lnTo>
                <a:close/>
              </a:path>
            </a:pathLst>
          </a:custGeom>
          <a:solidFill>
            <a:schemeClr val="accent4"/>
          </a:solidFill>
        </p:spPr>
        <p:style>
          <a:lnRef idx="2">
            <a:schemeClr val="lt1">
              <a:hueOff val="0"/>
              <a:satOff val="0"/>
              <a:lumOff val="0"/>
              <a:alphaOff val="0"/>
            </a:schemeClr>
          </a:lnRef>
          <a:fillRef idx="1">
            <a:scrgbClr r="0" g="0" b="0"/>
          </a:fillRef>
          <a:effectRef idx="0">
            <a:schemeClr val="accent3">
              <a:hueOff val="2812566"/>
              <a:satOff val="-4220"/>
              <a:lumOff val="-686"/>
              <a:alphaOff val="0"/>
            </a:schemeClr>
          </a:effectRef>
          <a:fontRef idx="minor">
            <a:schemeClr val="lt1"/>
          </a:fontRef>
        </p:style>
        <p:txBody>
          <a:bodyPr spcFirstLastPara="0" vert="horz" wrap="square" lIns="199136" tIns="199137" rIns="199136" bIns="497640" numCol="1" spcCol="1270" anchor="ctr" anchorCtr="0">
            <a:noAutofit/>
          </a:bodyPr>
          <a:lstStyle/>
          <a:p>
            <a:pPr lvl="0" algn="ctr"/>
            <a:r>
              <a:rPr lang="fr-FR" sz="2400" b="1" dirty="0">
                <a:latin typeface="Arial" panose="020B0604020202020204" pitchFamily="34" charset="0"/>
                <a:cs typeface="Arial" panose="020B0604020202020204" pitchFamily="34" charset="0"/>
              </a:rPr>
              <a:t>Enquête et/ou retour d’expérience (REX)</a:t>
            </a:r>
          </a:p>
        </p:txBody>
      </p:sp>
      <p:pic>
        <p:nvPicPr>
          <p:cNvPr id="10" name="Graphique 9" descr="Salle de classe">
            <a:extLst>
              <a:ext uri="{FF2B5EF4-FFF2-40B4-BE49-F238E27FC236}">
                <a16:creationId xmlns:a16="http://schemas.microsoft.com/office/drawing/2014/main" xmlns="" id="{9E288B2F-BDA3-4B5E-9B56-D5E6D70CE8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07507" y="441655"/>
            <a:ext cx="914400" cy="914400"/>
          </a:xfrm>
          <a:prstGeom prst="rect">
            <a:avLst/>
          </a:prstGeom>
        </p:spPr>
      </p:pic>
      <p:sp>
        <p:nvSpPr>
          <p:cNvPr id="11" name="Rectangle 10">
            <a:extLst>
              <a:ext uri="{FF2B5EF4-FFF2-40B4-BE49-F238E27FC236}">
                <a16:creationId xmlns:a16="http://schemas.microsoft.com/office/drawing/2014/main" xmlns="" id="{2331DD95-3141-4E3B-B28C-1ED49737D928}"/>
              </a:ext>
            </a:extLst>
          </p:cNvPr>
          <p:cNvSpPr/>
          <p:nvPr/>
        </p:nvSpPr>
        <p:spPr>
          <a:xfrm>
            <a:off x="269973" y="1376030"/>
            <a:ext cx="1418124" cy="461665"/>
          </a:xfrm>
          <a:prstGeom prst="rect">
            <a:avLst/>
          </a:prstGeom>
          <a:noFill/>
        </p:spPr>
        <p:txBody>
          <a:bodyPr wrap="square" lIns="91440" tIns="45720" rIns="91440" bIns="45720">
            <a:spAutoFit/>
          </a:bodyPr>
          <a:lstStyle/>
          <a:p>
            <a:pPr algn="ctr"/>
            <a:r>
              <a:rPr lang="fr-FR"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GDR</a:t>
            </a:r>
          </a:p>
        </p:txBody>
      </p:sp>
      <p:sp>
        <p:nvSpPr>
          <p:cNvPr id="12" name="Rectangle 11">
            <a:extLst>
              <a:ext uri="{FF2B5EF4-FFF2-40B4-BE49-F238E27FC236}">
                <a16:creationId xmlns:a16="http://schemas.microsoft.com/office/drawing/2014/main" xmlns="" id="{8B8183CA-97AD-42C9-BCFF-09B9DA511534}"/>
              </a:ext>
            </a:extLst>
          </p:cNvPr>
          <p:cNvSpPr/>
          <p:nvPr/>
        </p:nvSpPr>
        <p:spPr>
          <a:xfrm>
            <a:off x="2971642" y="528683"/>
            <a:ext cx="8176253" cy="461665"/>
          </a:xfrm>
          <a:prstGeom prst="rect">
            <a:avLst/>
          </a:prstGeom>
          <a:noFill/>
        </p:spPr>
        <p:txBody>
          <a:bodyPr wrap="square" lIns="91440" tIns="45720" rIns="91440" bIns="45720">
            <a:spAutoFit/>
          </a:bodyPr>
          <a:lstStyle/>
          <a:p>
            <a:pPr algn="ctr"/>
            <a:r>
              <a:rPr lang="fr-FR" sz="2400" b="0" cap="none" spc="0" dirty="0">
                <a:ln w="0"/>
                <a:solidFill>
                  <a:schemeClr val="accent3">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Etapes de la gestion des risques </a:t>
            </a:r>
            <a:r>
              <a:rPr lang="fr-FR" sz="2400" b="0" i="1" cap="none" spc="0" dirty="0">
                <a:ln w="0"/>
                <a:solidFill>
                  <a:schemeClr val="accent3">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posteriori </a:t>
            </a:r>
            <a:r>
              <a:rPr lang="fr-FR" sz="2400" b="0" cap="none" spc="0" dirty="0">
                <a:ln w="0"/>
                <a:solidFill>
                  <a:schemeClr val="accent3">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d’un EIAS</a:t>
            </a:r>
          </a:p>
        </p:txBody>
      </p:sp>
      <p:graphicFrame>
        <p:nvGraphicFramePr>
          <p:cNvPr id="13" name="Diagramme 12">
            <a:extLst>
              <a:ext uri="{FF2B5EF4-FFF2-40B4-BE49-F238E27FC236}">
                <a16:creationId xmlns:a16="http://schemas.microsoft.com/office/drawing/2014/main" xmlns="" id="{1160D65E-5D03-4E0A-920C-2A2715D11418}"/>
              </a:ext>
            </a:extLst>
          </p:cNvPr>
          <p:cNvGraphicFramePr/>
          <p:nvPr>
            <p:extLst>
              <p:ext uri="{D42A27DB-BD31-4B8C-83A1-F6EECF244321}">
                <p14:modId xmlns:p14="http://schemas.microsoft.com/office/powerpoint/2010/main" val="2082958670"/>
              </p:ext>
            </p:extLst>
          </p:nvPr>
        </p:nvGraphicFramePr>
        <p:xfrm>
          <a:off x="446547" y="4401640"/>
          <a:ext cx="1660431" cy="1722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Graphique 13" descr="Coche">
            <a:extLst>
              <a:ext uri="{FF2B5EF4-FFF2-40B4-BE49-F238E27FC236}">
                <a16:creationId xmlns:a16="http://schemas.microsoft.com/office/drawing/2014/main" xmlns="" id="{D92962CA-0D71-4207-A53A-C789EB55395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56384" y="4521543"/>
            <a:ext cx="181371" cy="181371"/>
          </a:xfrm>
          <a:prstGeom prst="rect">
            <a:avLst/>
          </a:prstGeom>
        </p:spPr>
      </p:pic>
      <p:pic>
        <p:nvPicPr>
          <p:cNvPr id="15" name="Graphique 14" descr="Coche">
            <a:extLst>
              <a:ext uri="{FF2B5EF4-FFF2-40B4-BE49-F238E27FC236}">
                <a16:creationId xmlns:a16="http://schemas.microsoft.com/office/drawing/2014/main" xmlns="" id="{A34EC4B8-7034-4D2B-B18E-2BFB59230D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77401" y="5812793"/>
            <a:ext cx="181371" cy="181371"/>
          </a:xfrm>
          <a:prstGeom prst="rect">
            <a:avLst/>
          </a:prstGeom>
        </p:spPr>
      </p:pic>
      <p:pic>
        <p:nvPicPr>
          <p:cNvPr id="16" name="Graphique 15" descr="Coche">
            <a:extLst>
              <a:ext uri="{FF2B5EF4-FFF2-40B4-BE49-F238E27FC236}">
                <a16:creationId xmlns:a16="http://schemas.microsoft.com/office/drawing/2014/main" xmlns="" id="{DCAD47C4-D854-4E91-89D8-52F27601AE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56384" y="5175821"/>
            <a:ext cx="181371" cy="181371"/>
          </a:xfrm>
          <a:prstGeom prst="rect">
            <a:avLst/>
          </a:prstGeom>
        </p:spPr>
      </p:pic>
      <p:sp>
        <p:nvSpPr>
          <p:cNvPr id="17" name="Rectangle 16">
            <a:extLst>
              <a:ext uri="{FF2B5EF4-FFF2-40B4-BE49-F238E27FC236}">
                <a16:creationId xmlns:a16="http://schemas.microsoft.com/office/drawing/2014/main" xmlns="" id="{322FDBF5-8FAD-4425-ACF3-02A969B58CD9}"/>
              </a:ext>
            </a:extLst>
          </p:cNvPr>
          <p:cNvSpPr/>
          <p:nvPr/>
        </p:nvSpPr>
        <p:spPr>
          <a:xfrm>
            <a:off x="419055" y="3342842"/>
            <a:ext cx="2403558" cy="830997"/>
          </a:xfrm>
          <a:prstGeom prst="rect">
            <a:avLst/>
          </a:prstGeom>
          <a:noFill/>
        </p:spPr>
        <p:txBody>
          <a:bodyPr wrap="square" lIns="91440" tIns="45720" rIns="91440" bIns="45720">
            <a:spAutoFit/>
          </a:bodyPr>
          <a:lstStyle/>
          <a:p>
            <a:r>
              <a:rPr lang="fr-FR" sz="2400" b="0" cap="none" spc="0" dirty="0">
                <a:ln w="0"/>
                <a:solidFill>
                  <a:schemeClr val="accent3">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Situations applicables à :</a:t>
            </a:r>
          </a:p>
        </p:txBody>
      </p:sp>
    </p:spTree>
    <p:extLst>
      <p:ext uri="{BB962C8B-B14F-4D97-AF65-F5344CB8AC3E}">
        <p14:creationId xmlns:p14="http://schemas.microsoft.com/office/powerpoint/2010/main" val="16564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 </a:t>
            </a:r>
            <a:r>
              <a:rPr lang="fr-FR" sz="2000" dirty="0" smtClean="0">
                <a:latin typeface="Arial" panose="020B0604020202020204" pitchFamily="34" charset="0"/>
                <a:cs typeface="Arial" panose="020B0604020202020204" pitchFamily="34" charset="0"/>
              </a:rPr>
              <a:t>Albert V., </a:t>
            </a:r>
            <a:r>
              <a:rPr lang="fr-FR" sz="2000" dirty="0">
                <a:latin typeface="Arial" panose="020B0604020202020204" pitchFamily="34" charset="0"/>
                <a:cs typeface="Arial" panose="020B0604020202020204" pitchFamily="34" charset="0"/>
              </a:rPr>
              <a:t>hospitalisé </a:t>
            </a:r>
            <a:r>
              <a:rPr lang="fr-FR" sz="2000" dirty="0" smtClean="0">
                <a:latin typeface="Arial" panose="020B0604020202020204" pitchFamily="34" charset="0"/>
                <a:cs typeface="Arial" panose="020B0604020202020204" pitchFamily="34" charset="0"/>
              </a:rPr>
              <a:t>pour la pose d’une prothèse </a:t>
            </a:r>
            <a:r>
              <a:rPr lang="fr-FR" sz="2000" dirty="0">
                <a:latin typeface="Arial" panose="020B0604020202020204" pitchFamily="34" charset="0"/>
                <a:cs typeface="Arial" panose="020B0604020202020204" pitchFamily="34" charset="0"/>
              </a:rPr>
              <a:t>de hanche, présente de la fièvre associée à un gonflement douloureux de la cicatrice d’intervention.</a:t>
            </a:r>
          </a:p>
        </p:txBody>
      </p:sp>
      <p:sp>
        <p:nvSpPr>
          <p:cNvPr id="24" name="Rectangle 23">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60273"/>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Il s’agit, jusqu’à preuve du contraire, d’une </a:t>
            </a:r>
            <a:r>
              <a:rPr lang="fr-FR" sz="1600" i="1" dirty="0">
                <a:latin typeface="Arial" panose="020B0604020202020204" pitchFamily="34" charset="0"/>
                <a:cs typeface="Arial" panose="020B0604020202020204" pitchFamily="34" charset="0"/>
              </a:rPr>
              <a:t>infection associée aux soins </a:t>
            </a:r>
            <a:r>
              <a:rPr lang="fr-FR" sz="1600" dirty="0">
                <a:latin typeface="Arial" panose="020B0604020202020204" pitchFamily="34" charset="0"/>
                <a:cs typeface="Arial" panose="020B0604020202020204" pitchFamily="34" charset="0"/>
              </a:rPr>
              <a:t>(IAS), complication de l’acte chirurgical récent (dans ce cas, on peut aussi parler d’</a:t>
            </a:r>
            <a:r>
              <a:rPr lang="fr-FR" sz="1600" i="1" dirty="0">
                <a:latin typeface="Arial" panose="020B0604020202020204" pitchFamily="34" charset="0"/>
                <a:cs typeface="Arial" panose="020B0604020202020204" pitchFamily="34" charset="0"/>
              </a:rPr>
              <a:t>infection nosocomiale</a:t>
            </a:r>
            <a:r>
              <a:rPr lang="fr-FR" sz="1600" dirty="0">
                <a:latin typeface="Arial" panose="020B0604020202020204" pitchFamily="34" charset="0"/>
                <a:cs typeface="Arial" panose="020B0604020202020204" pitchFamily="34" charset="0"/>
              </a:rPr>
              <a:t>).</a:t>
            </a:r>
            <a:endParaRPr lang="fr-FR" sz="1600" b="1" dirty="0">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situation doit être signalée rapidement à l’équipe soignante pour rechercher les signes de gravité (sepsis généralisé) et mettre en route sans délai un traitement adapté (atténuation des conséquences).</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notamment par les référents IAS de la structure.</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Dans certains cas (gravité, nature du germe…), il faut réaliser un signalement externe à l’ARS et au </a:t>
            </a:r>
            <a:r>
              <a:rPr lang="fr-FR" sz="1600" i="1" dirty="0">
                <a:latin typeface="Arial" panose="020B0604020202020204" pitchFamily="34" charset="0"/>
                <a:cs typeface="Arial" panose="020B0604020202020204" pitchFamily="34" charset="0"/>
              </a:rPr>
              <a:t>Centre d’appui pour la prévention des IAS</a:t>
            </a:r>
            <a:r>
              <a:rPr lang="fr-FR" sz="1600" dirty="0">
                <a:latin typeface="Arial" panose="020B0604020202020204" pitchFamily="34" charset="0"/>
                <a:cs typeface="Arial" panose="020B0604020202020204" pitchFamily="34" charset="0"/>
              </a:rPr>
              <a:t> (CPIAS) via le portail national ou un téléservice dédié (E-SIN).</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La réponse :</a:t>
            </a:r>
          </a:p>
        </p:txBody>
      </p:sp>
      <p:sp>
        <p:nvSpPr>
          <p:cNvPr id="37" name="Rectangle 36">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trouver les facteurs contributifs (défaut d’hygiène, de préparation…). Ceux-ci devront faire l’objet d’actions </a:t>
            </a:r>
            <a:r>
              <a:rPr lang="fr-FR" sz="1600" dirty="0" smtClean="0">
                <a:latin typeface="Arial" panose="020B0604020202020204" pitchFamily="34" charset="0"/>
                <a:cs typeface="Arial" panose="020B0604020202020204" pitchFamily="34" charset="0"/>
              </a:rPr>
              <a:t>d’amélioration : </a:t>
            </a:r>
            <a:r>
              <a:rPr lang="fr-FR" sz="1600" dirty="0">
                <a:latin typeface="Arial" panose="020B0604020202020204" pitchFamily="34" charset="0"/>
                <a:cs typeface="Arial" panose="020B0604020202020204" pitchFamily="34" charset="0"/>
              </a:rPr>
              <a:t>procédures d’hygiène, de préparation cutanée, </a:t>
            </a:r>
            <a:r>
              <a:rPr lang="fr-FR" sz="1600" dirty="0" smtClean="0">
                <a:latin typeface="Arial" panose="020B0604020202020204" pitchFamily="34" charset="0"/>
                <a:cs typeface="Arial" panose="020B0604020202020204" pitchFamily="34" charset="0"/>
              </a:rPr>
              <a:t>d’antibioprophylaxie…</a:t>
            </a:r>
            <a:endParaRPr lang="fr-FR" sz="1600" dirty="0">
              <a:latin typeface="Arial" panose="020B0604020202020204" pitchFamily="34" charset="0"/>
              <a:cs typeface="Arial" panose="020B0604020202020204" pitchFamily="34" charset="0"/>
            </a:endParaRP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ne faut pas hésiter à partager ce type d’expérience au sein de la structure, voire de façon plus large.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xmlns="" id="{CE88273A-0D30-4B39-90A1-063970A613AB}"/>
              </a:ext>
            </a:extLst>
          </p:cNvPr>
          <p:cNvGrpSpPr/>
          <p:nvPr/>
        </p:nvGrpSpPr>
        <p:grpSpPr>
          <a:xfrm>
            <a:off x="380294" y="479831"/>
            <a:ext cx="1127773" cy="1127773"/>
            <a:chOff x="380294" y="479831"/>
            <a:chExt cx="1127773" cy="1127773"/>
          </a:xfrm>
        </p:grpSpPr>
        <p:pic>
          <p:nvPicPr>
            <p:cNvPr id="31" name="Graphique 30" descr="Puzzle">
              <a:extLst>
                <a:ext uri="{FF2B5EF4-FFF2-40B4-BE49-F238E27FC236}">
                  <a16:creationId xmlns:a16="http://schemas.microsoft.com/office/drawing/2014/main" xmlns="" id="{261F17CE-5351-41E9-9822-C9FA52D8A9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763743">
              <a:off x="380294" y="479831"/>
              <a:ext cx="1127773" cy="1127773"/>
            </a:xfrm>
            <a:prstGeom prst="rect">
              <a:avLst/>
            </a:prstGeom>
          </p:spPr>
        </p:pic>
        <p:sp>
          <p:nvSpPr>
            <p:cNvPr id="30" name="ZoneTexte 29"/>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1</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pic>
        <p:nvPicPr>
          <p:cNvPr id="4" name="Image 3">
            <a:extLst>
              <a:ext uri="{FF2B5EF4-FFF2-40B4-BE49-F238E27FC236}">
                <a16:creationId xmlns:a16="http://schemas.microsoft.com/office/drawing/2014/main" xmlns="" id="{63A753AB-16AC-455E-91EF-A54C084B7D32}"/>
              </a:ext>
            </a:extLst>
          </p:cNvPr>
          <p:cNvPicPr>
            <a:picLocks noChangeAspect="1"/>
          </p:cNvPicPr>
          <p:nvPr/>
        </p:nvPicPr>
        <p:blipFill>
          <a:blip r:embed="rId4"/>
          <a:stretch>
            <a:fillRect/>
          </a:stretch>
        </p:blipFill>
        <p:spPr>
          <a:xfrm>
            <a:off x="2416203" y="1633600"/>
            <a:ext cx="1280271" cy="792549"/>
          </a:xfrm>
          <a:prstGeom prst="rect">
            <a:avLst/>
          </a:prstGeom>
        </p:spPr>
      </p:pic>
      <p:pic>
        <p:nvPicPr>
          <p:cNvPr id="6" name="Image 5">
            <a:extLst>
              <a:ext uri="{FF2B5EF4-FFF2-40B4-BE49-F238E27FC236}">
                <a16:creationId xmlns:a16="http://schemas.microsoft.com/office/drawing/2014/main" xmlns="" id="{AED4A73A-65E3-4C5F-8973-65ADA5385331}"/>
              </a:ext>
            </a:extLst>
          </p:cNvPr>
          <p:cNvPicPr>
            <a:picLocks noChangeAspect="1"/>
          </p:cNvPicPr>
          <p:nvPr/>
        </p:nvPicPr>
        <p:blipFill>
          <a:blip r:embed="rId5"/>
          <a:stretch>
            <a:fillRect/>
          </a:stretch>
        </p:blipFill>
        <p:spPr>
          <a:xfrm>
            <a:off x="4376094" y="1629610"/>
            <a:ext cx="1280271" cy="792549"/>
          </a:xfrm>
          <a:prstGeom prst="rect">
            <a:avLst/>
          </a:prstGeom>
        </p:spPr>
      </p:pic>
      <p:pic>
        <p:nvPicPr>
          <p:cNvPr id="38" name="Image 37">
            <a:extLst>
              <a:ext uri="{FF2B5EF4-FFF2-40B4-BE49-F238E27FC236}">
                <a16:creationId xmlns:a16="http://schemas.microsoft.com/office/drawing/2014/main" xmlns="" id="{5D4D6E42-6E28-4BB7-B174-FA670242239C}"/>
              </a:ext>
            </a:extLst>
          </p:cNvPr>
          <p:cNvPicPr>
            <a:picLocks noChangeAspect="1"/>
          </p:cNvPicPr>
          <p:nvPr/>
        </p:nvPicPr>
        <p:blipFill>
          <a:blip r:embed="rId4"/>
          <a:stretch>
            <a:fillRect/>
          </a:stretch>
        </p:blipFill>
        <p:spPr>
          <a:xfrm>
            <a:off x="1903148" y="2505036"/>
            <a:ext cx="1253419" cy="775926"/>
          </a:xfrm>
          <a:prstGeom prst="rect">
            <a:avLst/>
          </a:prstGeom>
        </p:spPr>
      </p:pic>
      <p:graphicFrame>
        <p:nvGraphicFramePr>
          <p:cNvPr id="9" name="Diagramme 8">
            <a:extLst>
              <a:ext uri="{FF2B5EF4-FFF2-40B4-BE49-F238E27FC236}">
                <a16:creationId xmlns:a16="http://schemas.microsoft.com/office/drawing/2014/main" xmlns="" id="{44E5C27F-0D44-4164-982D-A94E9C7E5B7A}"/>
              </a:ext>
            </a:extLst>
          </p:cNvPr>
          <p:cNvGraphicFramePr/>
          <p:nvPr>
            <p:extLst>
              <p:ext uri="{D42A27DB-BD31-4B8C-83A1-F6EECF244321}">
                <p14:modId xmlns:p14="http://schemas.microsoft.com/office/powerpoint/2010/main" val="247218260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 name="Graphique 19" descr="Coche">
            <a:extLst>
              <a:ext uri="{FF2B5EF4-FFF2-40B4-BE49-F238E27FC236}">
                <a16:creationId xmlns:a16="http://schemas.microsoft.com/office/drawing/2014/main" xmlns="" id="{055AFDA0-8190-4888-8271-0E3741BF32A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763794" y="1577080"/>
            <a:ext cx="181371" cy="181371"/>
          </a:xfrm>
          <a:prstGeom prst="rect">
            <a:avLst/>
          </a:prstGeom>
        </p:spPr>
      </p:pic>
      <p:sp>
        <p:nvSpPr>
          <p:cNvPr id="47" name="ZoneTexte 46">
            <a:extLst>
              <a:ext uri="{FF2B5EF4-FFF2-40B4-BE49-F238E27FC236}">
                <a16:creationId xmlns:a16="http://schemas.microsoft.com/office/drawing/2014/main" xmlns="" id="{4ABA4E65-BFB5-465D-AF23-48D2B6B10AF3}"/>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L’événement :</a:t>
            </a:r>
          </a:p>
        </p:txBody>
      </p:sp>
      <p:sp>
        <p:nvSpPr>
          <p:cNvPr id="50" name="ZoneTexte 49">
            <a:extLst>
              <a:ext uri="{FF2B5EF4-FFF2-40B4-BE49-F238E27FC236}">
                <a16:creationId xmlns:a16="http://schemas.microsoft.com/office/drawing/2014/main" xmlns="" id="{0714DA08-B35A-42E7-BFD0-90F9665F0909}"/>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Les messages :</a:t>
            </a:r>
          </a:p>
        </p:txBody>
      </p:sp>
    </p:spTree>
    <p:extLst>
      <p:ext uri="{BB962C8B-B14F-4D97-AF65-F5344CB8AC3E}">
        <p14:creationId xmlns:p14="http://schemas.microsoft.com/office/powerpoint/2010/main" val="6874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par>
                          <p:cTn id="15" fill="hold">
                            <p:stCondLst>
                              <p:cond delay="0"/>
                            </p:stCondLst>
                            <p:childTnLst>
                              <p:par>
                                <p:cTn id="16" presetID="2" presetClass="entr" presetSubtype="4"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ppt_x"/>
                                          </p:val>
                                        </p:tav>
                                        <p:tav tm="100000">
                                          <p:val>
                                            <p:strVal val="#ppt_x"/>
                                          </p:val>
                                        </p:tav>
                                      </p:tavLst>
                                    </p:anim>
                                    <p:anim calcmode="lin" valueType="num">
                                      <p:cBhvr additive="base">
                                        <p:cTn id="51" dur="500" fill="hold"/>
                                        <p:tgtEl>
                                          <p:spTgt spid="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ppt_x"/>
                                          </p:val>
                                        </p:tav>
                                        <p:tav tm="100000">
                                          <p:val>
                                            <p:strVal val="#ppt_x"/>
                                          </p:val>
                                        </p:tav>
                                      </p:tavLst>
                                    </p:anim>
                                    <p:anim calcmode="lin" valueType="num">
                                      <p:cBhvr additive="base">
                                        <p:cTn id="59" dur="500" fill="hold"/>
                                        <p:tgtEl>
                                          <p:spTgt spid="4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ppt_x"/>
                                          </p:val>
                                        </p:tav>
                                        <p:tav tm="100000">
                                          <p:val>
                                            <p:strVal val="#ppt_x"/>
                                          </p:val>
                                        </p:tav>
                                      </p:tavLst>
                                    </p:anim>
                                    <p:anim calcmode="lin" valueType="num">
                                      <p:cBhvr additive="base">
                                        <p:cTn id="67" dur="500" fill="hold"/>
                                        <p:tgtEl>
                                          <p:spTgt spid="45"/>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additive="base">
                                        <p:cTn id="70" dur="500" fill="hold"/>
                                        <p:tgtEl>
                                          <p:spTgt spid="48"/>
                                        </p:tgtEl>
                                        <p:attrNameLst>
                                          <p:attrName>ppt_x</p:attrName>
                                        </p:attrNameLst>
                                      </p:cBhvr>
                                      <p:tavLst>
                                        <p:tav tm="0">
                                          <p:val>
                                            <p:strVal val="#ppt_x"/>
                                          </p:val>
                                        </p:tav>
                                        <p:tav tm="100000">
                                          <p:val>
                                            <p:strVal val="#ppt_x"/>
                                          </p:val>
                                        </p:tav>
                                      </p:tavLst>
                                    </p:anim>
                                    <p:anim calcmode="lin" valueType="num">
                                      <p:cBhvr additive="base">
                                        <p:cTn id="71" dur="500" fill="hold"/>
                                        <p:tgtEl>
                                          <p:spTgt spid="4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9" grpId="0" animBg="1"/>
      <p:bldP spid="40" grpId="0" animBg="1"/>
      <p:bldP spid="42" grpId="0" animBg="1"/>
      <p:bldP spid="43" grpId="0" animBg="1"/>
      <p:bldP spid="44" grpId="0" animBg="1"/>
      <p:bldP spid="45"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Mme </a:t>
            </a:r>
            <a:r>
              <a:rPr lang="fr-FR" sz="2000" dirty="0" smtClean="0">
                <a:latin typeface="Arial" panose="020B0604020202020204" pitchFamily="34" charset="0"/>
                <a:cs typeface="Arial" panose="020B0604020202020204" pitchFamily="34" charset="0"/>
              </a:rPr>
              <a:t>Jeanne D., </a:t>
            </a:r>
            <a:r>
              <a:rPr lang="fr-FR" sz="2000" dirty="0">
                <a:latin typeface="Arial" panose="020B0604020202020204" pitchFamily="34" charset="0"/>
                <a:cs typeface="Arial" panose="020B0604020202020204" pitchFamily="34" charset="0"/>
              </a:rPr>
              <a:t>jeune infirmière, vient de se rendre compte qu’elle s’est trompée dans l’administration de l’antibiotique prescrit à M. Jules : elle a injecté le médicament en moins d’une minute alors qu’il aurait </a:t>
            </a:r>
            <a:r>
              <a:rPr lang="fr-FR" sz="2000" dirty="0" smtClean="0">
                <a:latin typeface="Arial" panose="020B0604020202020204" pitchFamily="34" charset="0"/>
                <a:cs typeface="Arial" panose="020B0604020202020204" pitchFamily="34" charset="0"/>
              </a:rPr>
              <a:t>dû être </a:t>
            </a:r>
            <a:r>
              <a:rPr lang="fr-FR" sz="2000" dirty="0">
                <a:latin typeface="Arial" panose="020B0604020202020204" pitchFamily="34" charset="0"/>
                <a:cs typeface="Arial" panose="020B0604020202020204" pitchFamily="34" charset="0"/>
              </a:rPr>
              <a:t>perfusé sur 30 minutes.</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Il s’agit d’une erreur liée aux modalités d’administration du médicament. Cet événement indésirable, a priori sans conséquence grave, concerne aussi la </a:t>
            </a:r>
            <a:r>
              <a:rPr lang="fr-FR" sz="1600" i="1" dirty="0">
                <a:latin typeface="Arial" panose="020B0604020202020204" pitchFamily="34" charset="0"/>
                <a:cs typeface="Arial" panose="020B0604020202020204" pitchFamily="34" charset="0"/>
              </a:rPr>
              <a:t>pharmacovigilance</a:t>
            </a:r>
            <a:r>
              <a:rPr lang="fr-FR" sz="1600" dirty="0">
                <a:latin typeface="Arial" panose="020B0604020202020204" pitchFamily="34" charset="0"/>
                <a:cs typeface="Arial" panose="020B0604020202020204" pitchFamily="34" charset="0"/>
              </a:rPr>
              <a:t>.</a:t>
            </a:r>
            <a:endParaRPr lang="fr-FR" sz="1600" b="1" dirty="0">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situation doit être signalée rapidement au médecin prescripteur pour évaluer le risque </a:t>
            </a:r>
            <a:r>
              <a:rPr lang="fr-FR" sz="1600" dirty="0" smtClean="0">
                <a:latin typeface="Arial" panose="020B0604020202020204" pitchFamily="34" charset="0"/>
                <a:cs typeface="Arial" panose="020B0604020202020204" pitchFamily="34" charset="0"/>
              </a:rPr>
              <a:t>et </a:t>
            </a:r>
            <a:r>
              <a:rPr lang="fr-FR" sz="1600" dirty="0">
                <a:latin typeface="Arial" panose="020B0604020202020204" pitchFamily="34" charset="0"/>
                <a:cs typeface="Arial" panose="020B0604020202020204" pitchFamily="34" charset="0"/>
              </a:rPr>
              <a:t>prendre si besoin des mesures adaptées qui se limiteront, dans ce cas, à une simple surveillance. </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notamment par les correspondants de pharmacovigilance de la structure.</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doit être déclaré au </a:t>
            </a:r>
            <a:r>
              <a:rPr lang="fr-FR" sz="1600" i="1" dirty="0">
                <a:latin typeface="Arial" panose="020B0604020202020204" pitchFamily="34" charset="0"/>
                <a:cs typeface="Arial" panose="020B0604020202020204" pitchFamily="34" charset="0"/>
              </a:rPr>
              <a:t>centre régional de pharmacovigilanc</a:t>
            </a:r>
            <a:r>
              <a:rPr lang="fr-FR" sz="1600" dirty="0">
                <a:latin typeface="Arial" panose="020B0604020202020204" pitchFamily="34" charset="0"/>
                <a:cs typeface="Arial" panose="020B0604020202020204" pitchFamily="34" charset="0"/>
              </a:rPr>
              <a:t>e (CRPV) territorialement compétent, soit directement, soit via le portail de signalement.</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latin typeface="Arial" panose="020B0604020202020204" pitchFamily="34" charset="0"/>
                <a:cs typeface="Arial" panose="020B0604020202020204" pitchFamily="34" charset="0"/>
              </a:defRPr>
            </a:lvl1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trouver les facteurs contributifs (lisibilité de la prescription, interruptions de tache, suractivité, défaut de formation…). Ceux-ci devront faire l’objet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ne faut pas hésiter à partager ce type d’expérience au sein de la structure, voire de façon plus large.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7" name="Rectangle 56">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2F910B9F-0E3D-48B8-999C-4D8A2D3F8D9D}"/>
              </a:ext>
            </a:extLst>
          </p:cNvPr>
          <p:cNvPicPr>
            <a:picLocks noChangeAspect="1"/>
          </p:cNvPicPr>
          <p:nvPr/>
        </p:nvPicPr>
        <p:blipFill>
          <a:blip r:embed="rId2"/>
          <a:stretch>
            <a:fillRect/>
          </a:stretch>
        </p:blipFill>
        <p:spPr>
          <a:xfrm>
            <a:off x="1903148" y="2505036"/>
            <a:ext cx="1253419" cy="775926"/>
          </a:xfrm>
          <a:prstGeom prst="rect">
            <a:avLst/>
          </a:prstGeom>
        </p:spPr>
      </p:pic>
      <p:pic>
        <p:nvPicPr>
          <p:cNvPr id="31" name="Image 30">
            <a:extLst>
              <a:ext uri="{FF2B5EF4-FFF2-40B4-BE49-F238E27FC236}">
                <a16:creationId xmlns:a16="http://schemas.microsoft.com/office/drawing/2014/main" xmlns="" id="{96A0F017-625C-4A76-9ED4-DBC19FC995E8}"/>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2" name="Image 31">
            <a:extLst>
              <a:ext uri="{FF2B5EF4-FFF2-40B4-BE49-F238E27FC236}">
                <a16:creationId xmlns:a16="http://schemas.microsoft.com/office/drawing/2014/main" xmlns="" id="{D183008D-D55F-4F0D-9EB7-13B9CB13ADA2}"/>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50" name="Diagramme 49">
            <a:extLst>
              <a:ext uri="{FF2B5EF4-FFF2-40B4-BE49-F238E27FC236}">
                <a16:creationId xmlns:a16="http://schemas.microsoft.com/office/drawing/2014/main" xmlns="" id="{F73FCA3F-162E-425A-984B-369B3DC0EBF0}"/>
              </a:ext>
            </a:extLst>
          </p:cNvPr>
          <p:cNvGraphicFramePr/>
          <p:nvPr>
            <p:extLst>
              <p:ext uri="{D42A27DB-BD31-4B8C-83A1-F6EECF244321}">
                <p14:modId xmlns:p14="http://schemas.microsoft.com/office/powerpoint/2010/main" val="55195632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 name="Graphique 50" descr="Coche">
            <a:extLst>
              <a:ext uri="{FF2B5EF4-FFF2-40B4-BE49-F238E27FC236}">
                <a16:creationId xmlns:a16="http://schemas.microsoft.com/office/drawing/2014/main" xmlns="" id="{D50B4E4D-3DBD-476B-838C-4F52019589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2" name="Graphique 51" descr="Coche">
            <a:extLst>
              <a:ext uri="{FF2B5EF4-FFF2-40B4-BE49-F238E27FC236}">
                <a16:creationId xmlns:a16="http://schemas.microsoft.com/office/drawing/2014/main" xmlns="" id="{17037E65-4CD9-42F6-8BA9-23D75985F69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3" y="1853895"/>
            <a:ext cx="181371" cy="181371"/>
          </a:xfrm>
          <a:prstGeom prst="rect">
            <a:avLst/>
          </a:prstGeom>
        </p:spPr>
      </p:pic>
      <p:pic>
        <p:nvPicPr>
          <p:cNvPr id="59" name="Graphique 58" descr="Coche">
            <a:extLst>
              <a:ext uri="{FF2B5EF4-FFF2-40B4-BE49-F238E27FC236}">
                <a16:creationId xmlns:a16="http://schemas.microsoft.com/office/drawing/2014/main" xmlns="" id="{656040E2-C834-4D66-A3F7-4319BEA0F4C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7391" y="2149631"/>
            <a:ext cx="181371" cy="181371"/>
          </a:xfrm>
          <a:prstGeom prst="rect">
            <a:avLst/>
          </a:prstGeom>
        </p:spPr>
      </p:pic>
      <p:grpSp>
        <p:nvGrpSpPr>
          <p:cNvPr id="60" name="Groupe 59">
            <a:extLst>
              <a:ext uri="{FF2B5EF4-FFF2-40B4-BE49-F238E27FC236}">
                <a16:creationId xmlns:a16="http://schemas.microsoft.com/office/drawing/2014/main" xmlns="" id="{0BE068B0-CF44-4487-811E-7D63E24D367C}"/>
              </a:ext>
            </a:extLst>
          </p:cNvPr>
          <p:cNvGrpSpPr/>
          <p:nvPr/>
        </p:nvGrpSpPr>
        <p:grpSpPr>
          <a:xfrm>
            <a:off x="380294" y="479831"/>
            <a:ext cx="1127773" cy="1127773"/>
            <a:chOff x="380294" y="479831"/>
            <a:chExt cx="1127773" cy="1127773"/>
          </a:xfrm>
        </p:grpSpPr>
        <p:pic>
          <p:nvPicPr>
            <p:cNvPr id="61" name="Graphique 60" descr="Puzzle">
              <a:extLst>
                <a:ext uri="{FF2B5EF4-FFF2-40B4-BE49-F238E27FC236}">
                  <a16:creationId xmlns:a16="http://schemas.microsoft.com/office/drawing/2014/main" xmlns="" id="{4F645192-671A-4875-97E5-A8DF15F7E73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2" name="ZoneTexte 61">
              <a:extLst>
                <a:ext uri="{FF2B5EF4-FFF2-40B4-BE49-F238E27FC236}">
                  <a16:creationId xmlns:a16="http://schemas.microsoft.com/office/drawing/2014/main" xmlns="" id="{79E68F27-6053-4976-8C5E-B1956B9B6494}"/>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2</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36380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 </a:t>
            </a:r>
            <a:r>
              <a:rPr lang="fr-FR" sz="2000" dirty="0" smtClean="0">
                <a:latin typeface="Arial" panose="020B0604020202020204" pitchFamily="34" charset="0"/>
                <a:cs typeface="Arial" panose="020B0604020202020204" pitchFamily="34" charset="0"/>
              </a:rPr>
              <a:t>Alain D. </a:t>
            </a:r>
            <a:r>
              <a:rPr lang="fr-FR" sz="2000" dirty="0">
                <a:latin typeface="Arial" panose="020B0604020202020204" pitchFamily="34" charset="0"/>
                <a:cs typeface="Arial" panose="020B0604020202020204" pitchFamily="34" charset="0"/>
              </a:rPr>
              <a:t>vient de signaler à l’infirmière qu’il ne retrouve plus sa chevalière,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posée sur la table de nuit la veille au soir.</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Malgré la prise en charge en établissement, cet événement indésirable (EI) n’a aucun rapport avec les soins.</a:t>
            </a:r>
            <a:endParaRPr lang="fr-FR" sz="1600" b="1" dirty="0">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L’événement indésirable doit être signalé rapidement à l’encadrement pour évaluer les dispositions immédiates à prendre. </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fonction des consignes en vigueur dans la structure, il pourrait être déclaré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enregistré.</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vol peut être signalé à la police, à l’assurance…</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faudra prendre des dispositions en lien avec la suspicion de vol. Il peut être utile de vérifier que les usagers sont bien informés des risques relatifs à la sécurité des biens et des mesures de prévention mises en place par l’établissement pour y remédier (coffre-fort…).</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autres professionnels de la structure doivent être alertés de ce type de risque.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62" name="Rectangle 61">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85DCA5CF-9767-4B7A-8DE2-2F5C1A90B202}"/>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2" name="Image 31">
            <a:extLst>
              <a:ext uri="{FF2B5EF4-FFF2-40B4-BE49-F238E27FC236}">
                <a16:creationId xmlns:a16="http://schemas.microsoft.com/office/drawing/2014/main" xmlns="" id="{794CDBFB-5831-404C-B830-070C2D8CC228}"/>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7" name="Image 36">
            <a:extLst>
              <a:ext uri="{FF2B5EF4-FFF2-40B4-BE49-F238E27FC236}">
                <a16:creationId xmlns:a16="http://schemas.microsoft.com/office/drawing/2014/main" xmlns="" id="{C06030B8-EE3E-4ECA-8D6B-BC8EDEBAA6A6}"/>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50" name="Diagramme 49">
            <a:extLst>
              <a:ext uri="{FF2B5EF4-FFF2-40B4-BE49-F238E27FC236}">
                <a16:creationId xmlns:a16="http://schemas.microsoft.com/office/drawing/2014/main" xmlns="" id="{1AF14C17-DE62-477E-B5C0-3FE3884700A3}"/>
              </a:ext>
            </a:extLst>
          </p:cNvPr>
          <p:cNvGraphicFramePr/>
          <p:nvPr>
            <p:extLst>
              <p:ext uri="{D42A27DB-BD31-4B8C-83A1-F6EECF244321}">
                <p14:modId xmlns:p14="http://schemas.microsoft.com/office/powerpoint/2010/main" val="55195632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2" name="Graphique 51" descr="Coche">
            <a:extLst>
              <a:ext uri="{FF2B5EF4-FFF2-40B4-BE49-F238E27FC236}">
                <a16:creationId xmlns:a16="http://schemas.microsoft.com/office/drawing/2014/main" xmlns="" id="{9CC5CB35-8886-4DAF-8ECB-B7CAFF12C4A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3" name="Graphique 52" descr="Coche">
            <a:extLst>
              <a:ext uri="{FF2B5EF4-FFF2-40B4-BE49-F238E27FC236}">
                <a16:creationId xmlns:a16="http://schemas.microsoft.com/office/drawing/2014/main" xmlns="" id="{56C01BB1-5399-450F-82D5-84FB4EE44FF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75047"/>
            <a:ext cx="181371" cy="181371"/>
          </a:xfrm>
          <a:prstGeom prst="rect">
            <a:avLst/>
          </a:prstGeom>
        </p:spPr>
      </p:pic>
      <p:grpSp>
        <p:nvGrpSpPr>
          <p:cNvPr id="54" name="Groupe 53">
            <a:extLst>
              <a:ext uri="{FF2B5EF4-FFF2-40B4-BE49-F238E27FC236}">
                <a16:creationId xmlns:a16="http://schemas.microsoft.com/office/drawing/2014/main" xmlns="" id="{6D7EB564-7801-4046-AEDD-23835FE94788}"/>
              </a:ext>
            </a:extLst>
          </p:cNvPr>
          <p:cNvGrpSpPr/>
          <p:nvPr/>
        </p:nvGrpSpPr>
        <p:grpSpPr>
          <a:xfrm>
            <a:off x="380294" y="479831"/>
            <a:ext cx="1127773" cy="1127773"/>
            <a:chOff x="380294" y="479831"/>
            <a:chExt cx="1127773" cy="1127773"/>
          </a:xfrm>
        </p:grpSpPr>
        <p:pic>
          <p:nvPicPr>
            <p:cNvPr id="55" name="Graphique 54" descr="Puzzle">
              <a:extLst>
                <a:ext uri="{FF2B5EF4-FFF2-40B4-BE49-F238E27FC236}">
                  <a16:creationId xmlns:a16="http://schemas.microsoft.com/office/drawing/2014/main" xmlns="" id="{897FB86E-3E04-4535-91CE-056A899F664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56" name="ZoneTexte 55">
              <a:extLst>
                <a:ext uri="{FF2B5EF4-FFF2-40B4-BE49-F238E27FC236}">
                  <a16:creationId xmlns:a16="http://schemas.microsoft.com/office/drawing/2014/main" xmlns="" id="{FD207971-C1D1-47B8-9635-03ECEF554FAE}"/>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3</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2545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Le médecin vient d’examiner 2 résidents d’un établissement d’hébergement pour personnes âgées (EHPAD) qui se sont battus entre eux. Il a prescrit l’hospitalisation de l’un </a:t>
            </a:r>
            <a:r>
              <a:rPr lang="fr-FR" sz="2000" dirty="0" smtClean="0">
                <a:latin typeface="Arial" panose="020B0604020202020204" pitchFamily="34" charset="0"/>
                <a:cs typeface="Arial" panose="020B0604020202020204" pitchFamily="34" charset="0"/>
              </a:rPr>
              <a:t>d’eux, Jean B., </a:t>
            </a:r>
            <a:r>
              <a:rPr lang="fr-FR" sz="2000" dirty="0">
                <a:latin typeface="Arial" panose="020B0604020202020204" pitchFamily="34" charset="0"/>
                <a:cs typeface="Arial" panose="020B0604020202020204" pitchFamily="34" charset="0"/>
              </a:rPr>
              <a:t>pour suspicion de fracture de l’épaule.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Il n’y a pas de rapport direct évident entre la rixe et les soins pour cet événement indésirable qui pourrait être qualifié de grave (EIG) du fait des dommages constatés sur l’un des protagonistes.</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mesures immédiates – l’examen des protagonistes et la décision d’hospitalisation – ont déjà été prises</a:t>
            </a:r>
            <a:r>
              <a:rPr lang="fr-FR" sz="1600" dirty="0" smtClean="0">
                <a:latin typeface="Arial" panose="020B0604020202020204" pitchFamily="34" charset="0"/>
                <a:cs typeface="Arial" panose="020B0604020202020204" pitchFamily="34" charset="0"/>
              </a:rPr>
              <a:t>. Il faut aussi penser à alerter rapidement la famille ou le tuteur…</a:t>
            </a:r>
            <a:endParaRPr lang="fr-FR" sz="1600" dirty="0">
              <a:latin typeface="Arial" panose="020B0604020202020204" pitchFamily="34" charset="0"/>
              <a:cs typeface="Arial" panose="020B0604020202020204" pitchFamily="34" charset="0"/>
            </a:endParaRP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fonction des consignes en vigueur dans la structure, cet EIG pourrait être déclaré dans le </a:t>
            </a:r>
            <a:r>
              <a:rPr lang="fr-FR" sz="1600" i="1" dirty="0">
                <a:latin typeface="Arial" panose="020B0604020202020204" pitchFamily="34" charset="0"/>
                <a:cs typeface="Arial" panose="020B0604020202020204" pitchFamily="34" charset="0"/>
              </a:rPr>
              <a:t>système interne de signalement des événements indésirables</a:t>
            </a:r>
            <a:r>
              <a:rPr lang="fr-FR" sz="1600" dirty="0">
                <a:latin typeface="Arial" panose="020B0604020202020204" pitchFamily="34" charset="0"/>
                <a:cs typeface="Arial" panose="020B0604020202020204" pitchFamily="34" charset="0"/>
              </a:rPr>
              <a:t> pour qu’il soit enregistré.</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code de l’action sociale et des familles (CASF) rend obligatoire le signalement d’un événement indésirable grave survenu dans un établissement médico-social. Une plainte pourrait aussi être déposée… </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Comme pour tout événement indésirable, il est recommandé d’en analyser les facteurs contributifs afin de déterminer les conditions, si elles existent, permettant d’éviter ce type de situation.</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 partage </a:t>
            </a:r>
            <a:r>
              <a:rPr lang="fr-FR" sz="1600" dirty="0" smtClean="0">
                <a:latin typeface="Arial" panose="020B0604020202020204" pitchFamily="34" charset="0"/>
                <a:cs typeface="Arial" panose="020B0604020202020204" pitchFamily="34" charset="0"/>
              </a:rPr>
              <a:t>d’expérience est intéressant pour prévenir/traiter ce type de situation.</a:t>
            </a:r>
            <a:endParaRPr lang="fr-FR" sz="1600" dirty="0">
              <a:latin typeface="Arial" panose="020B0604020202020204" pitchFamily="34" charset="0"/>
              <a:cs typeface="Arial" panose="020B0604020202020204" pitchFamily="34" charset="0"/>
            </a:endParaRP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3" name="Rectangle 52">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1" name="Image 30">
            <a:extLst>
              <a:ext uri="{FF2B5EF4-FFF2-40B4-BE49-F238E27FC236}">
                <a16:creationId xmlns:a16="http://schemas.microsoft.com/office/drawing/2014/main" xmlns="" id="{DE709155-A009-438A-90F3-01D2B39452B6}"/>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32" name="Image 31">
            <a:extLst>
              <a:ext uri="{FF2B5EF4-FFF2-40B4-BE49-F238E27FC236}">
                <a16:creationId xmlns:a16="http://schemas.microsoft.com/office/drawing/2014/main" xmlns="" id="{89ED141B-DCCA-4813-ABCF-E446B367C3FE}"/>
              </a:ext>
            </a:extLst>
          </p:cNvPr>
          <p:cNvPicPr>
            <a:picLocks noChangeAspect="1"/>
          </p:cNvPicPr>
          <p:nvPr/>
        </p:nvPicPr>
        <p:blipFill>
          <a:blip r:embed="rId3"/>
          <a:stretch>
            <a:fillRect/>
          </a:stretch>
        </p:blipFill>
        <p:spPr>
          <a:xfrm>
            <a:off x="4376094" y="1629610"/>
            <a:ext cx="1280271" cy="792549"/>
          </a:xfrm>
          <a:prstGeom prst="rect">
            <a:avLst/>
          </a:prstGeom>
        </p:spPr>
      </p:pic>
      <p:pic>
        <p:nvPicPr>
          <p:cNvPr id="37" name="Image 36">
            <a:extLst>
              <a:ext uri="{FF2B5EF4-FFF2-40B4-BE49-F238E27FC236}">
                <a16:creationId xmlns:a16="http://schemas.microsoft.com/office/drawing/2014/main" xmlns="" id="{E64B5275-A7C2-4F62-BABB-0D0154CE6B0E}"/>
              </a:ext>
            </a:extLst>
          </p:cNvPr>
          <p:cNvPicPr>
            <a:picLocks noChangeAspect="1"/>
          </p:cNvPicPr>
          <p:nvPr/>
        </p:nvPicPr>
        <p:blipFill>
          <a:blip r:embed="rId3"/>
          <a:stretch>
            <a:fillRect/>
          </a:stretch>
        </p:blipFill>
        <p:spPr>
          <a:xfrm>
            <a:off x="1916025" y="2503841"/>
            <a:ext cx="1227770" cy="760048"/>
          </a:xfrm>
          <a:prstGeom prst="rect">
            <a:avLst/>
          </a:prstGeom>
        </p:spPr>
      </p:pic>
      <p:graphicFrame>
        <p:nvGraphicFramePr>
          <p:cNvPr id="58" name="Diagramme 57">
            <a:extLst>
              <a:ext uri="{FF2B5EF4-FFF2-40B4-BE49-F238E27FC236}">
                <a16:creationId xmlns:a16="http://schemas.microsoft.com/office/drawing/2014/main" xmlns="" id="{D2EBA8B3-1DB8-47CC-BE3D-7198C8D00439}"/>
              </a:ext>
            </a:extLst>
          </p:cNvPr>
          <p:cNvGraphicFramePr/>
          <p:nvPr>
            <p:extLst>
              <p:ext uri="{D42A27DB-BD31-4B8C-83A1-F6EECF244321}">
                <p14:modId xmlns:p14="http://schemas.microsoft.com/office/powerpoint/2010/main" val="55195632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9" name="Graphique 58" descr="Coche">
            <a:extLst>
              <a:ext uri="{FF2B5EF4-FFF2-40B4-BE49-F238E27FC236}">
                <a16:creationId xmlns:a16="http://schemas.microsoft.com/office/drawing/2014/main" xmlns="" id="{F5B1641E-0395-4B02-9F6A-6CBC379C309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60" name="Graphique 59" descr="Coche">
            <a:extLst>
              <a:ext uri="{FF2B5EF4-FFF2-40B4-BE49-F238E27FC236}">
                <a16:creationId xmlns:a16="http://schemas.microsoft.com/office/drawing/2014/main" xmlns="" id="{FE161F0C-1F1C-42AD-A072-20DD9936F3E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46074"/>
            <a:ext cx="181371" cy="181371"/>
          </a:xfrm>
          <a:prstGeom prst="rect">
            <a:avLst/>
          </a:prstGeom>
        </p:spPr>
      </p:pic>
      <p:grpSp>
        <p:nvGrpSpPr>
          <p:cNvPr id="61" name="Groupe 60">
            <a:extLst>
              <a:ext uri="{FF2B5EF4-FFF2-40B4-BE49-F238E27FC236}">
                <a16:creationId xmlns:a16="http://schemas.microsoft.com/office/drawing/2014/main" xmlns="" id="{F6597D23-467C-472B-B404-F01CC9C98CE8}"/>
              </a:ext>
            </a:extLst>
          </p:cNvPr>
          <p:cNvGrpSpPr/>
          <p:nvPr/>
        </p:nvGrpSpPr>
        <p:grpSpPr>
          <a:xfrm>
            <a:off x="380294" y="479831"/>
            <a:ext cx="1127773" cy="1127773"/>
            <a:chOff x="380294" y="479831"/>
            <a:chExt cx="1127773" cy="1127773"/>
          </a:xfrm>
        </p:grpSpPr>
        <p:pic>
          <p:nvPicPr>
            <p:cNvPr id="62" name="Graphique 61" descr="Puzzle">
              <a:extLst>
                <a:ext uri="{FF2B5EF4-FFF2-40B4-BE49-F238E27FC236}">
                  <a16:creationId xmlns:a16="http://schemas.microsoft.com/office/drawing/2014/main" xmlns="" id="{1C1E8C22-B5E3-4953-B47C-2587D194669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3" name="ZoneTexte 62">
              <a:extLst>
                <a:ext uri="{FF2B5EF4-FFF2-40B4-BE49-F238E27FC236}">
                  <a16:creationId xmlns:a16="http://schemas.microsoft.com/office/drawing/2014/main" xmlns="" id="{D2A1BFC8-54DC-4A85-99A7-13057734A46E}"/>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4</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42272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 Jules </a:t>
            </a:r>
            <a:r>
              <a:rPr lang="fr-FR" sz="2000" dirty="0" smtClean="0">
                <a:latin typeface="Arial" panose="020B0604020202020204" pitchFamily="34" charset="0"/>
                <a:cs typeface="Arial" panose="020B0604020202020204" pitchFamily="34" charset="0"/>
              </a:rPr>
              <a:t>C., résident </a:t>
            </a:r>
            <a:r>
              <a:rPr lang="fr-FR" sz="2000" dirty="0">
                <a:latin typeface="Arial" panose="020B0604020202020204" pitchFamily="34" charset="0"/>
                <a:cs typeface="Arial" panose="020B0604020202020204" pitchFamily="34" charset="0"/>
              </a:rPr>
              <a:t>qui était sous traitement anticoagulant (AVK), avec </a:t>
            </a:r>
            <a:r>
              <a:rPr lang="fr-FR" sz="2000" dirty="0" smtClean="0">
                <a:latin typeface="Arial" panose="020B0604020202020204" pitchFamily="34" charset="0"/>
                <a:cs typeface="Arial" panose="020B0604020202020204" pitchFamily="34" charset="0"/>
              </a:rPr>
              <a:t>un </a:t>
            </a:r>
            <a:r>
              <a:rPr lang="fr-FR" sz="2000" dirty="0">
                <a:latin typeface="Arial" panose="020B0604020202020204" pitchFamily="34" charset="0"/>
                <a:cs typeface="Arial" panose="020B0604020202020204" pitchFamily="34" charset="0"/>
              </a:rPr>
              <a:t>INR </a:t>
            </a:r>
            <a:r>
              <a:rPr lang="fr-FR" sz="2000" dirty="0" smtClean="0">
                <a:latin typeface="Arial" panose="020B0604020202020204" pitchFamily="34" charset="0"/>
                <a:cs typeface="Arial" panose="020B0604020202020204" pitchFamily="34" charset="0"/>
              </a:rPr>
              <a:t>élevé </a:t>
            </a:r>
            <a:br>
              <a:rPr lang="fr-FR" sz="2000" dirty="0" smtClean="0">
                <a:latin typeface="Arial" panose="020B0604020202020204" pitchFamily="34" charset="0"/>
                <a:cs typeface="Arial" panose="020B0604020202020204" pitchFamily="34" charset="0"/>
              </a:rPr>
            </a:b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7) lors du dernier contrôle, vient d’être hospitalisé en urgence pour une suspicion d’hémorragie digestive.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10"/>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L’événement est associé au traitement (surdosage AVK) jusqu’à preuve du contraire. Il est à classer comme </a:t>
            </a:r>
            <a:r>
              <a:rPr lang="fr-FR" sz="1600" i="1" dirty="0">
                <a:latin typeface="Arial" panose="020B0604020202020204" pitchFamily="34" charset="0"/>
                <a:cs typeface="Arial" panose="020B0604020202020204" pitchFamily="34" charset="0"/>
              </a:rPr>
              <a:t>événement indésirable grave associé aux soins </a:t>
            </a:r>
            <a:r>
              <a:rPr lang="fr-FR" sz="1600" dirty="0">
                <a:latin typeface="Arial" panose="020B0604020202020204" pitchFamily="34" charset="0"/>
                <a:cs typeface="Arial" panose="020B0604020202020204" pitchFamily="34" charset="0"/>
              </a:rPr>
              <a:t>(EIGS) de fait de la mise en jeu du pronostic vital. Il concerne donc aussi, potentiellement, la </a:t>
            </a:r>
            <a:r>
              <a:rPr lang="fr-FR" sz="1600" i="1" dirty="0">
                <a:latin typeface="Arial" panose="020B0604020202020204" pitchFamily="34" charset="0"/>
                <a:cs typeface="Arial" panose="020B0604020202020204" pitchFamily="34" charset="0"/>
              </a:rPr>
              <a:t>pharmacovigilance</a:t>
            </a:r>
            <a:r>
              <a:rPr lang="fr-FR" sz="1600" dirty="0">
                <a:latin typeface="Arial" panose="020B0604020202020204" pitchFamily="34" charset="0"/>
                <a:cs typeface="Arial" panose="020B0604020202020204" pitchFamily="34" charset="0"/>
              </a:rPr>
              <a:t>.</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Les examens complémentaires (dont un bilan de coagulation) vont permettre de décider des mesures urgentes à prendre pour limiter la gravité (atténuation), notamment l’administration de PPSB si indiqué.</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notamment par les correspondants de pharmacovigilance de la structure, s’ils existent.</a:t>
            </a: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L’EIGS est à déclarer à l’ARS via le portail de signalement. Si le surdosage est confirmé, il faudra également cocher la case « pharmacovigilance » pour le signaler au </a:t>
            </a:r>
            <a:r>
              <a:rPr lang="fr-FR" sz="1600" i="1" dirty="0">
                <a:latin typeface="Arial" panose="020B0604020202020204" pitchFamily="34" charset="0"/>
                <a:cs typeface="Arial" panose="020B0604020202020204" pitchFamily="34" charset="0"/>
              </a:rPr>
              <a:t>centre régional de pharmacovigilance</a:t>
            </a:r>
            <a:r>
              <a:rPr lang="fr-FR" sz="1600" dirty="0">
                <a:latin typeface="Arial" panose="020B0604020202020204" pitchFamily="34" charset="0"/>
                <a:cs typeface="Arial" panose="020B0604020202020204" pitchFamily="34" charset="0"/>
              </a:rPr>
              <a:t> (CRPV).</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Après confirmation de l’origine médicamenteuse, 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trouver les facteurs contributifs (erreur de posologie, défaut de surveillance, régime inadapté…). Ceux-ci devront faire l’objet, si applicable,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A minima, il faut alerter les autres professionnels de la structure de ce type de risque.</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0" name="Rectangle 49">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98B4DDB4-A24C-49CB-8D0D-4AEABC465673}"/>
              </a:ext>
            </a:extLst>
          </p:cNvPr>
          <p:cNvPicPr>
            <a:picLocks noChangeAspect="1"/>
          </p:cNvPicPr>
          <p:nvPr/>
        </p:nvPicPr>
        <p:blipFill>
          <a:blip r:embed="rId2"/>
          <a:stretch>
            <a:fillRect/>
          </a:stretch>
        </p:blipFill>
        <p:spPr>
          <a:xfrm>
            <a:off x="1903148" y="2505036"/>
            <a:ext cx="1253419" cy="775926"/>
          </a:xfrm>
          <a:prstGeom prst="rect">
            <a:avLst/>
          </a:prstGeom>
        </p:spPr>
      </p:pic>
      <p:pic>
        <p:nvPicPr>
          <p:cNvPr id="37" name="Image 36">
            <a:extLst>
              <a:ext uri="{FF2B5EF4-FFF2-40B4-BE49-F238E27FC236}">
                <a16:creationId xmlns:a16="http://schemas.microsoft.com/office/drawing/2014/main" xmlns="" id="{D734C229-B2A1-4111-81A3-27C95B8E4547}"/>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49" name="Image 48">
            <a:extLst>
              <a:ext uri="{FF2B5EF4-FFF2-40B4-BE49-F238E27FC236}">
                <a16:creationId xmlns:a16="http://schemas.microsoft.com/office/drawing/2014/main" xmlns="" id="{414F64BB-1F22-4A45-8FCD-9231E3C6F229}"/>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56" name="Diagramme 55">
            <a:extLst>
              <a:ext uri="{FF2B5EF4-FFF2-40B4-BE49-F238E27FC236}">
                <a16:creationId xmlns:a16="http://schemas.microsoft.com/office/drawing/2014/main" xmlns="" id="{8E98D48D-1623-4714-A5FB-E8D21889CB69}"/>
              </a:ext>
            </a:extLst>
          </p:cNvPr>
          <p:cNvGraphicFramePr/>
          <p:nvPr>
            <p:extLst>
              <p:ext uri="{D42A27DB-BD31-4B8C-83A1-F6EECF244321}">
                <p14:modId xmlns:p14="http://schemas.microsoft.com/office/powerpoint/2010/main" val="55195632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7" name="Graphique 56" descr="Coche">
            <a:extLst>
              <a:ext uri="{FF2B5EF4-FFF2-40B4-BE49-F238E27FC236}">
                <a16:creationId xmlns:a16="http://schemas.microsoft.com/office/drawing/2014/main" xmlns="" id="{C32D8365-287F-4AEC-BA3E-5878E493D3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8" name="Graphique 57" descr="Coche">
            <a:extLst>
              <a:ext uri="{FF2B5EF4-FFF2-40B4-BE49-F238E27FC236}">
                <a16:creationId xmlns:a16="http://schemas.microsoft.com/office/drawing/2014/main" xmlns="" id="{4CC0CA93-314B-4FF6-BD67-6C504B75B1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3" y="1846150"/>
            <a:ext cx="181371" cy="181371"/>
          </a:xfrm>
          <a:prstGeom prst="rect">
            <a:avLst/>
          </a:prstGeom>
        </p:spPr>
      </p:pic>
      <p:pic>
        <p:nvPicPr>
          <p:cNvPr id="59" name="Graphique 58" descr="Coche">
            <a:extLst>
              <a:ext uri="{FF2B5EF4-FFF2-40B4-BE49-F238E27FC236}">
                <a16:creationId xmlns:a16="http://schemas.microsoft.com/office/drawing/2014/main" xmlns="" id="{F02C7FA7-B0F0-4AAC-A6B7-3434F4BE43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3" y="2129914"/>
            <a:ext cx="181371" cy="181371"/>
          </a:xfrm>
          <a:prstGeom prst="rect">
            <a:avLst/>
          </a:prstGeom>
        </p:spPr>
      </p:pic>
      <p:grpSp>
        <p:nvGrpSpPr>
          <p:cNvPr id="60" name="Groupe 59">
            <a:extLst>
              <a:ext uri="{FF2B5EF4-FFF2-40B4-BE49-F238E27FC236}">
                <a16:creationId xmlns:a16="http://schemas.microsoft.com/office/drawing/2014/main" xmlns="" id="{27B69F09-008E-4CB4-9AAE-BD733D3E4C75}"/>
              </a:ext>
            </a:extLst>
          </p:cNvPr>
          <p:cNvGrpSpPr/>
          <p:nvPr/>
        </p:nvGrpSpPr>
        <p:grpSpPr>
          <a:xfrm>
            <a:off x="380294" y="479831"/>
            <a:ext cx="1127773" cy="1127773"/>
            <a:chOff x="380294" y="479831"/>
            <a:chExt cx="1127773" cy="1127773"/>
          </a:xfrm>
        </p:grpSpPr>
        <p:pic>
          <p:nvPicPr>
            <p:cNvPr id="61" name="Graphique 60" descr="Puzzle">
              <a:extLst>
                <a:ext uri="{FF2B5EF4-FFF2-40B4-BE49-F238E27FC236}">
                  <a16:creationId xmlns:a16="http://schemas.microsoft.com/office/drawing/2014/main" xmlns="" id="{53AA9492-CBB9-4581-8C97-122C3D856BD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2" name="ZoneTexte 61">
              <a:extLst>
                <a:ext uri="{FF2B5EF4-FFF2-40B4-BE49-F238E27FC236}">
                  <a16:creationId xmlns:a16="http://schemas.microsoft.com/office/drawing/2014/main" xmlns="" id="{E64BFA49-CA22-4A0C-8A79-B35536ECBF1D}"/>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5</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7196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xmlns="" id="{C211E330-BD82-49BB-86C2-D6FB5AF0171B}"/>
              </a:ext>
            </a:extLst>
          </p:cNvPr>
          <p:cNvSpPr/>
          <p:nvPr/>
        </p:nvSpPr>
        <p:spPr>
          <a:xfrm>
            <a:off x="1916024" y="228103"/>
            <a:ext cx="10032135" cy="1273208"/>
          </a:xfrm>
          <a:prstGeom prst="foldedCorner">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latin typeface="Arial" panose="020B0604020202020204" pitchFamily="34" charset="0"/>
                <a:cs typeface="Arial" panose="020B0604020202020204" pitchFamily="34" charset="0"/>
              </a:rPr>
              <a:t>Monsieur Albert </a:t>
            </a:r>
            <a:r>
              <a:rPr lang="fr-FR" sz="2000" dirty="0" smtClean="0">
                <a:latin typeface="Arial" panose="020B0604020202020204" pitchFamily="34" charset="0"/>
                <a:cs typeface="Arial" panose="020B0604020202020204" pitchFamily="34" charset="0"/>
              </a:rPr>
              <a:t>PHILIPPE </a:t>
            </a:r>
            <a:r>
              <a:rPr lang="fr-FR" sz="2000" dirty="0">
                <a:latin typeface="Arial" panose="020B0604020202020204" pitchFamily="34" charset="0"/>
                <a:cs typeface="Arial" panose="020B0604020202020204" pitchFamily="34" charset="0"/>
              </a:rPr>
              <a:t>s’étonne d’avoir eu une radiographie de la hanche alors qu’il est hospitalisé pour une prothèse de genou. Après vérification, il s’avère que la prescription était pour Monsieur Philippe ALBERT, également présent dans le service.</a:t>
            </a:r>
          </a:p>
        </p:txBody>
      </p:sp>
      <p:sp>
        <p:nvSpPr>
          <p:cNvPr id="26" name="Rectangle : coins arrondis 25">
            <a:extLst>
              <a:ext uri="{FF2B5EF4-FFF2-40B4-BE49-F238E27FC236}">
                <a16:creationId xmlns:a16="http://schemas.microsoft.com/office/drawing/2014/main" xmlns="" id="{C156B268-E823-4177-A2A1-54098573F15B}"/>
              </a:ext>
            </a:extLst>
          </p:cNvPr>
          <p:cNvSpPr/>
          <p:nvPr/>
        </p:nvSpPr>
        <p:spPr>
          <a:xfrm>
            <a:off x="1916024" y="2442009"/>
            <a:ext cx="10032134" cy="79200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lIns="1188000" rIns="90000" rtlCol="0" anchor="ctr"/>
          <a:lstStyle/>
          <a:p>
            <a:pPr algn="just"/>
            <a:r>
              <a:rPr lang="fr-FR" sz="1600" dirty="0">
                <a:latin typeface="Arial" panose="020B0604020202020204" pitchFamily="34" charset="0"/>
                <a:cs typeface="Arial" panose="020B0604020202020204" pitchFamily="34" charset="0"/>
              </a:rPr>
              <a:t>Il s’agit ici d’une erreur d’identification du patient lors de la réalisation d’un acte diagnostique. Elle est donc bien associée aux soins et en rapport avec l’</a:t>
            </a:r>
            <a:r>
              <a:rPr lang="fr-FR" sz="1600" i="1" dirty="0">
                <a:latin typeface="Arial" panose="020B0604020202020204" pitchFamily="34" charset="0"/>
                <a:cs typeface="Arial" panose="020B0604020202020204" pitchFamily="34" charset="0"/>
              </a:rPr>
              <a:t>identitovigilance</a:t>
            </a:r>
            <a:r>
              <a:rPr lang="fr-FR" sz="1600" dirty="0">
                <a:latin typeface="Arial" panose="020B0604020202020204" pitchFamily="34" charset="0"/>
                <a:cs typeface="Arial" panose="020B0604020202020204" pitchFamily="34" charset="0"/>
              </a:rPr>
              <a:t>.</a:t>
            </a:r>
          </a:p>
        </p:txBody>
      </p:sp>
      <p:sp>
        <p:nvSpPr>
          <p:cNvPr id="27" name="Rectangle : coins arrondis 26">
            <a:extLst>
              <a:ext uri="{FF2B5EF4-FFF2-40B4-BE49-F238E27FC236}">
                <a16:creationId xmlns:a16="http://schemas.microsoft.com/office/drawing/2014/main" xmlns="" id="{33DCCE76-91FD-4382-804C-CEF7776A3EDE}"/>
              </a:ext>
            </a:extLst>
          </p:cNvPr>
          <p:cNvSpPr/>
          <p:nvPr/>
        </p:nvSpPr>
        <p:spPr>
          <a:xfrm>
            <a:off x="1916024" y="3329453"/>
            <a:ext cx="10032134" cy="57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La mesure immédiate à prendre est de retirer le mauvais examen du dossier patient. Il faudra aussi penser à faire réaliser chez les bons patients les examens qui leur étaient prescrits.</a:t>
            </a:r>
          </a:p>
        </p:txBody>
      </p:sp>
      <p:sp>
        <p:nvSpPr>
          <p:cNvPr id="28" name="Rectangle : coins arrondis 27">
            <a:extLst>
              <a:ext uri="{FF2B5EF4-FFF2-40B4-BE49-F238E27FC236}">
                <a16:creationId xmlns:a16="http://schemas.microsoft.com/office/drawing/2014/main" xmlns="" id="{6BC153B7-DF3C-40FD-8B41-FDE5CEFBDD54}"/>
              </a:ext>
            </a:extLst>
          </p:cNvPr>
          <p:cNvSpPr/>
          <p:nvPr/>
        </p:nvSpPr>
        <p:spPr>
          <a:xfrm>
            <a:off x="1916024" y="3984341"/>
            <a:ext cx="10032134" cy="57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L’EIAS est à déclarer dans le </a:t>
            </a:r>
            <a:r>
              <a:rPr lang="fr-FR" sz="1600" i="1" dirty="0">
                <a:latin typeface="Arial" panose="020B0604020202020204" pitchFamily="34" charset="0"/>
                <a:cs typeface="Arial" panose="020B0604020202020204" pitchFamily="34" charset="0"/>
              </a:rPr>
              <a:t>système interne de signalement des événements indésirables </a:t>
            </a:r>
            <a:r>
              <a:rPr lang="fr-FR" sz="1600" dirty="0">
                <a:latin typeface="Arial" panose="020B0604020202020204" pitchFamily="34" charset="0"/>
                <a:cs typeface="Arial" panose="020B0604020202020204" pitchFamily="34" charset="0"/>
              </a:rPr>
              <a:t>pour qu’il soit pris en compte, notamment par les référents locaux </a:t>
            </a:r>
            <a:r>
              <a:rPr lang="fr-FR" sz="1600" i="1" dirty="0" smtClean="0">
                <a:latin typeface="Arial" panose="020B0604020202020204" pitchFamily="34" charset="0"/>
                <a:cs typeface="Arial" panose="020B0604020202020204" pitchFamily="34" charset="0"/>
              </a:rPr>
              <a:t>d’identitovigilance</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et de </a:t>
            </a:r>
            <a:r>
              <a:rPr lang="fr-FR" sz="1600" i="1" dirty="0" smtClean="0">
                <a:latin typeface="Arial" panose="020B0604020202020204" pitchFamily="34" charset="0"/>
                <a:cs typeface="Arial" panose="020B0604020202020204" pitchFamily="34" charset="0"/>
              </a:rPr>
              <a:t>radioprotection</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29" name="Légende : flèche vers le bas 28">
            <a:extLst>
              <a:ext uri="{FF2B5EF4-FFF2-40B4-BE49-F238E27FC236}">
                <a16:creationId xmlns:a16="http://schemas.microsoft.com/office/drawing/2014/main" xmlns="" id="{9D2D5876-B7F0-450B-B2E4-92F9083A3266}"/>
              </a:ext>
            </a:extLst>
          </p:cNvPr>
          <p:cNvSpPr/>
          <p:nvPr/>
        </p:nvSpPr>
        <p:spPr>
          <a:xfrm>
            <a:off x="373811" y="3906069"/>
            <a:ext cx="1177686" cy="432000"/>
          </a:xfrm>
          <a:prstGeom prst="downArrowCallout">
            <a:avLst>
              <a:gd name="adj1" fmla="val 25000"/>
              <a:gd name="adj2" fmla="val 69097"/>
              <a:gd name="adj3" fmla="val 7361"/>
              <a:gd name="adj4" fmla="val 9060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fr-FR" sz="1400" dirty="0">
                <a:latin typeface="Arial Narrow" panose="020B0606020202030204" pitchFamily="34" charset="0"/>
              </a:rPr>
              <a:t>Mesure immédiate</a:t>
            </a:r>
          </a:p>
        </p:txBody>
      </p:sp>
      <p:sp>
        <p:nvSpPr>
          <p:cNvPr id="33" name="Rectangle : coins arrondis 32">
            <a:extLst>
              <a:ext uri="{FF2B5EF4-FFF2-40B4-BE49-F238E27FC236}">
                <a16:creationId xmlns:a16="http://schemas.microsoft.com/office/drawing/2014/main" xmlns="" id="{49BA12A4-2BA0-4344-843E-0C0BD0620C96}"/>
              </a:ext>
            </a:extLst>
          </p:cNvPr>
          <p:cNvSpPr/>
          <p:nvPr/>
        </p:nvSpPr>
        <p:spPr>
          <a:xfrm>
            <a:off x="1916024" y="5570572"/>
            <a:ext cx="10032134" cy="6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En l’absence de gravité des conséquences pour chacun des 2 patients, il n’y a pas de signalement externe à faire.</a:t>
            </a:r>
          </a:p>
        </p:txBody>
      </p:sp>
      <p:sp>
        <p:nvSpPr>
          <p:cNvPr id="3" name="ZoneTexte 2">
            <a:extLst>
              <a:ext uri="{FF2B5EF4-FFF2-40B4-BE49-F238E27FC236}">
                <a16:creationId xmlns:a16="http://schemas.microsoft.com/office/drawing/2014/main" xmlns="" id="{90687580-7D9D-4945-BCE9-AA162E2DC70E}"/>
              </a:ext>
            </a:extLst>
          </p:cNvPr>
          <p:cNvSpPr txBox="1"/>
          <p:nvPr/>
        </p:nvSpPr>
        <p:spPr>
          <a:xfrm>
            <a:off x="181426" y="210684"/>
            <a:ext cx="16126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L’événement :</a:t>
            </a:r>
          </a:p>
        </p:txBody>
      </p:sp>
      <p:sp>
        <p:nvSpPr>
          <p:cNvPr id="34" name="ZoneTexte 33">
            <a:extLst>
              <a:ext uri="{FF2B5EF4-FFF2-40B4-BE49-F238E27FC236}">
                <a16:creationId xmlns:a16="http://schemas.microsoft.com/office/drawing/2014/main" xmlns="" id="{6E3F13B0-1582-4266-8AB6-926D8E502B0D}"/>
              </a:ext>
            </a:extLst>
          </p:cNvPr>
          <p:cNvSpPr txBox="1"/>
          <p:nvPr/>
        </p:nvSpPr>
        <p:spPr>
          <a:xfrm>
            <a:off x="192681" y="1759141"/>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question :</a:t>
            </a:r>
          </a:p>
        </p:txBody>
      </p:sp>
      <p:sp>
        <p:nvSpPr>
          <p:cNvPr id="35" name="ZoneTexte 34">
            <a:extLst>
              <a:ext uri="{FF2B5EF4-FFF2-40B4-BE49-F238E27FC236}">
                <a16:creationId xmlns:a16="http://schemas.microsoft.com/office/drawing/2014/main" xmlns="" id="{0DFF281E-103C-434B-A87C-433C48B3A3C9}"/>
              </a:ext>
            </a:extLst>
          </p:cNvPr>
          <p:cNvSpPr txBox="1"/>
          <p:nvPr/>
        </p:nvSpPr>
        <p:spPr>
          <a:xfrm>
            <a:off x="192681" y="2442010"/>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La réponse :</a:t>
            </a:r>
          </a:p>
        </p:txBody>
      </p:sp>
      <p:sp>
        <p:nvSpPr>
          <p:cNvPr id="36" name="ZoneTexte 35">
            <a:extLst>
              <a:ext uri="{FF2B5EF4-FFF2-40B4-BE49-F238E27FC236}">
                <a16:creationId xmlns:a16="http://schemas.microsoft.com/office/drawing/2014/main" xmlns="" id="{ED336F64-0778-4896-B3CD-6161EE4875AC}"/>
              </a:ext>
            </a:extLst>
          </p:cNvPr>
          <p:cNvSpPr txBox="1"/>
          <p:nvPr/>
        </p:nvSpPr>
        <p:spPr>
          <a:xfrm>
            <a:off x="192681" y="3323573"/>
            <a:ext cx="160142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lIns="46800" rIns="46800" rtlCol="0">
            <a:spAutoFit/>
          </a:bodyPr>
          <a:lstStyle>
            <a:defPPr>
              <a:defRPr lang="fr-FR"/>
            </a:defPPr>
            <a:lvl1pPr algn="r">
              <a:defRPr sz="1600" b="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messages :</a:t>
            </a:r>
          </a:p>
        </p:txBody>
      </p:sp>
      <p:sp>
        <p:nvSpPr>
          <p:cNvPr id="39" name="Rectangle : coins arrondis 38">
            <a:extLst>
              <a:ext uri="{FF2B5EF4-FFF2-40B4-BE49-F238E27FC236}">
                <a16:creationId xmlns:a16="http://schemas.microsoft.com/office/drawing/2014/main" xmlns="" id="{61066C03-006A-4B55-B8C8-379143EFBD2B}"/>
              </a:ext>
            </a:extLst>
          </p:cNvPr>
          <p:cNvSpPr/>
          <p:nvPr/>
        </p:nvSpPr>
        <p:spPr>
          <a:xfrm>
            <a:off x="1916024" y="4639229"/>
            <a:ext cx="10032134" cy="8524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Une </a:t>
            </a:r>
            <a:r>
              <a:rPr lang="fr-FR" sz="1600" i="1" dirty="0">
                <a:latin typeface="Arial" panose="020B0604020202020204" pitchFamily="34" charset="0"/>
                <a:cs typeface="Arial" panose="020B0604020202020204" pitchFamily="34" charset="0"/>
              </a:rPr>
              <a:t>analyse approfondie des causes </a:t>
            </a:r>
            <a:r>
              <a:rPr lang="fr-FR" sz="1600" dirty="0">
                <a:latin typeface="Arial" panose="020B0604020202020204" pitchFamily="34" charset="0"/>
                <a:cs typeface="Arial" panose="020B0604020202020204" pitchFamily="34" charset="0"/>
              </a:rPr>
              <a:t>est à réaliser pour trouver les facteurs contributifs de cette erreur (défaut de formation, de sensibilisation, d’identification claire des patients sur les documents, de contrôle de l’identité à toutes les étapes du soin…). Ceux-ci devront faire l’objet d’actions d’amélioration adaptées.</a:t>
            </a:r>
          </a:p>
        </p:txBody>
      </p:sp>
      <p:sp>
        <p:nvSpPr>
          <p:cNvPr id="40" name="Rectangle : coins arrondis 39">
            <a:extLst>
              <a:ext uri="{FF2B5EF4-FFF2-40B4-BE49-F238E27FC236}">
                <a16:creationId xmlns:a16="http://schemas.microsoft.com/office/drawing/2014/main" xmlns="" id="{941D1994-6946-425C-9FDE-0C7542F5F50F}"/>
              </a:ext>
            </a:extLst>
          </p:cNvPr>
          <p:cNvSpPr/>
          <p:nvPr/>
        </p:nvSpPr>
        <p:spPr>
          <a:xfrm>
            <a:off x="1916024" y="6261458"/>
            <a:ext cx="10032134" cy="4002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Ins="108000" rtlCol="0" anchor="ctr"/>
          <a:lstStyle/>
          <a:p>
            <a:pPr algn="just"/>
            <a:r>
              <a:rPr lang="fr-FR" sz="1600" dirty="0">
                <a:latin typeface="Arial" panose="020B0604020202020204" pitchFamily="34" charset="0"/>
                <a:cs typeface="Arial" panose="020B0604020202020204" pitchFamily="34" charset="0"/>
              </a:rPr>
              <a:t>Il faut communiquer sur ce type de risque auprès des professionnels comme des patients.</a:t>
            </a:r>
          </a:p>
        </p:txBody>
      </p:sp>
      <p:sp>
        <p:nvSpPr>
          <p:cNvPr id="42" name="Légende : flèche vers le bas 41">
            <a:extLst>
              <a:ext uri="{FF2B5EF4-FFF2-40B4-BE49-F238E27FC236}">
                <a16:creationId xmlns:a16="http://schemas.microsoft.com/office/drawing/2014/main" xmlns="" id="{EF62C7E2-74A2-4431-9A79-CBC33B294BF6}"/>
              </a:ext>
            </a:extLst>
          </p:cNvPr>
          <p:cNvSpPr/>
          <p:nvPr/>
        </p:nvSpPr>
        <p:spPr>
          <a:xfrm>
            <a:off x="373811" y="4385023"/>
            <a:ext cx="1177686" cy="432000"/>
          </a:xfrm>
          <a:prstGeom prst="downArrowCallout">
            <a:avLst>
              <a:gd name="adj1" fmla="val 25000"/>
              <a:gd name="adj2" fmla="val 69097"/>
              <a:gd name="adj3" fmla="val 7361"/>
              <a:gd name="adj4" fmla="val 9060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interne</a:t>
            </a:r>
          </a:p>
        </p:txBody>
      </p:sp>
      <p:sp>
        <p:nvSpPr>
          <p:cNvPr id="43" name="Légende : flèche vers le bas 42">
            <a:extLst>
              <a:ext uri="{FF2B5EF4-FFF2-40B4-BE49-F238E27FC236}">
                <a16:creationId xmlns:a16="http://schemas.microsoft.com/office/drawing/2014/main" xmlns="" id="{CD6EE05D-A016-4363-942E-00448E252531}"/>
              </a:ext>
            </a:extLst>
          </p:cNvPr>
          <p:cNvSpPr/>
          <p:nvPr/>
        </p:nvSpPr>
        <p:spPr>
          <a:xfrm>
            <a:off x="373811" y="4863977"/>
            <a:ext cx="1177686" cy="432000"/>
          </a:xfrm>
          <a:prstGeom prst="downArrowCallout">
            <a:avLst>
              <a:gd name="adj1" fmla="val 25000"/>
              <a:gd name="adj2" fmla="val 69097"/>
              <a:gd name="adj3" fmla="val 7361"/>
              <a:gd name="adj4" fmla="val 90604"/>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fr-FR" sz="1400" dirty="0">
                <a:latin typeface="Arial Narrow" panose="020B0606020202030204" pitchFamily="34" charset="0"/>
              </a:rPr>
              <a:t>Retour d’expérience</a:t>
            </a:r>
          </a:p>
        </p:txBody>
      </p:sp>
      <p:sp>
        <p:nvSpPr>
          <p:cNvPr id="44" name="Légende : flèche vers le bas 43">
            <a:extLst>
              <a:ext uri="{FF2B5EF4-FFF2-40B4-BE49-F238E27FC236}">
                <a16:creationId xmlns:a16="http://schemas.microsoft.com/office/drawing/2014/main" xmlns="" id="{9D20BCF8-4AFB-4386-B458-3F7B02E66DA3}"/>
              </a:ext>
            </a:extLst>
          </p:cNvPr>
          <p:cNvSpPr/>
          <p:nvPr/>
        </p:nvSpPr>
        <p:spPr>
          <a:xfrm>
            <a:off x="373811" y="5342932"/>
            <a:ext cx="1177686" cy="432000"/>
          </a:xfrm>
          <a:prstGeom prst="downArrowCallout">
            <a:avLst>
              <a:gd name="adj1" fmla="val 25000"/>
              <a:gd name="adj2" fmla="val 69097"/>
              <a:gd name="adj3" fmla="val 7361"/>
              <a:gd name="adj4" fmla="val 9060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80000"/>
              </a:lnSpc>
            </a:pPr>
            <a:r>
              <a:rPr lang="fr-FR" sz="1400" dirty="0">
                <a:latin typeface="Arial Narrow" panose="020B0606020202030204" pitchFamily="34" charset="0"/>
              </a:rPr>
              <a:t>Signalement externe</a:t>
            </a:r>
          </a:p>
        </p:txBody>
      </p:sp>
      <p:sp>
        <p:nvSpPr>
          <p:cNvPr id="45" name="Légende : flèche vers le bas 44">
            <a:extLst>
              <a:ext uri="{FF2B5EF4-FFF2-40B4-BE49-F238E27FC236}">
                <a16:creationId xmlns:a16="http://schemas.microsoft.com/office/drawing/2014/main" xmlns="" id="{96F5A335-2667-45C5-8B23-D5D1857843D8}"/>
              </a:ext>
            </a:extLst>
          </p:cNvPr>
          <p:cNvSpPr/>
          <p:nvPr/>
        </p:nvSpPr>
        <p:spPr>
          <a:xfrm>
            <a:off x="373811" y="5821887"/>
            <a:ext cx="1177686" cy="432000"/>
          </a:xfrm>
          <a:prstGeom prst="downArrowCallout">
            <a:avLst>
              <a:gd name="adj1" fmla="val 25000"/>
              <a:gd name="adj2" fmla="val 69097"/>
              <a:gd name="adj3" fmla="val 0"/>
              <a:gd name="adj4" fmla="val 10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0000"/>
              </a:lnSpc>
            </a:pPr>
            <a:r>
              <a:rPr lang="fr-FR" sz="1400" dirty="0">
                <a:latin typeface="Arial Narrow" panose="020B0606020202030204" pitchFamily="34" charset="0"/>
              </a:rPr>
              <a:t>Culture de sécurité</a:t>
            </a:r>
          </a:p>
        </p:txBody>
      </p:sp>
      <p:cxnSp>
        <p:nvCxnSpPr>
          <p:cNvPr id="11" name="Connecteur droit avec flèche 10">
            <a:extLst>
              <a:ext uri="{FF2B5EF4-FFF2-40B4-BE49-F238E27FC236}">
                <a16:creationId xmlns:a16="http://schemas.microsoft.com/office/drawing/2014/main" xmlns="" id="{E02D641B-973A-4404-AD20-80F4E92FCD32}"/>
              </a:ext>
            </a:extLst>
          </p:cNvPr>
          <p:cNvCxnSpPr>
            <a:stCxn id="29" idx="3"/>
            <a:endCxn id="27" idx="1"/>
          </p:cNvCxnSpPr>
          <p:nvPr/>
        </p:nvCxnSpPr>
        <p:spPr>
          <a:xfrm flipV="1">
            <a:off x="1551497" y="3617453"/>
            <a:ext cx="364527" cy="48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C08EB9B5-6308-4BC5-A8C1-AD5B44A9553A}"/>
              </a:ext>
            </a:extLst>
          </p:cNvPr>
          <p:cNvCxnSpPr>
            <a:stCxn id="42" idx="3"/>
            <a:endCxn id="28" idx="1"/>
          </p:cNvCxnSpPr>
          <p:nvPr/>
        </p:nvCxnSpPr>
        <p:spPr>
          <a:xfrm flipV="1">
            <a:off x="1551497" y="4272341"/>
            <a:ext cx="364527" cy="30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EBA8F7A8-7E2B-4E87-8ADD-FE38E4FB929F}"/>
              </a:ext>
            </a:extLst>
          </p:cNvPr>
          <p:cNvCxnSpPr>
            <a:stCxn id="43" idx="3"/>
            <a:endCxn id="39" idx="1"/>
          </p:cNvCxnSpPr>
          <p:nvPr/>
        </p:nvCxnSpPr>
        <p:spPr>
          <a:xfrm>
            <a:off x="1551497" y="5059682"/>
            <a:ext cx="364527" cy="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0689B035-2F2F-48E9-AD7D-E21C1D0DE1D1}"/>
              </a:ext>
            </a:extLst>
          </p:cNvPr>
          <p:cNvCxnSpPr>
            <a:stCxn id="44" idx="3"/>
            <a:endCxn id="33" idx="1"/>
          </p:cNvCxnSpPr>
          <p:nvPr/>
        </p:nvCxnSpPr>
        <p:spPr>
          <a:xfrm>
            <a:off x="1551497" y="5538637"/>
            <a:ext cx="364527" cy="3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xmlns="" id="{A3D10922-F250-49D8-934B-ACC710377863}"/>
              </a:ext>
            </a:extLst>
          </p:cNvPr>
          <p:cNvCxnSpPr>
            <a:stCxn id="45" idx="3"/>
            <a:endCxn id="40" idx="1"/>
          </p:cNvCxnSpPr>
          <p:nvPr/>
        </p:nvCxnSpPr>
        <p:spPr>
          <a:xfrm>
            <a:off x="1551497" y="6037887"/>
            <a:ext cx="364527" cy="42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65D6D947-A6DC-4DE7-AA7C-7081FEFE11E3}"/>
              </a:ext>
            </a:extLst>
          </p:cNvPr>
          <p:cNvSpPr/>
          <p:nvPr/>
        </p:nvSpPr>
        <p:spPr>
          <a:xfrm>
            <a:off x="3670139" y="1696776"/>
            <a:ext cx="828039"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a:t>
            </a:r>
          </a:p>
        </p:txBody>
      </p:sp>
      <p:sp>
        <p:nvSpPr>
          <p:cNvPr id="50" name="Rectangle 49">
            <a:extLst>
              <a:ext uri="{FF2B5EF4-FFF2-40B4-BE49-F238E27FC236}">
                <a16:creationId xmlns:a16="http://schemas.microsoft.com/office/drawing/2014/main" xmlns="" id="{E6BBB471-E666-4D8D-AADB-44C02A7761A9}"/>
              </a:ext>
            </a:extLst>
          </p:cNvPr>
          <p:cNvSpPr/>
          <p:nvPr/>
        </p:nvSpPr>
        <p:spPr>
          <a:xfrm>
            <a:off x="5656365" y="1705109"/>
            <a:ext cx="500592" cy="523220"/>
          </a:xfrm>
          <a:prstGeom prst="rect">
            <a:avLst/>
          </a:prstGeom>
          <a:noFill/>
        </p:spPr>
        <p:txBody>
          <a:bodyPr wrap="squar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t>
            </a:r>
          </a:p>
        </p:txBody>
      </p:sp>
      <p:pic>
        <p:nvPicPr>
          <p:cNvPr id="30" name="Image 29">
            <a:extLst>
              <a:ext uri="{FF2B5EF4-FFF2-40B4-BE49-F238E27FC236}">
                <a16:creationId xmlns:a16="http://schemas.microsoft.com/office/drawing/2014/main" xmlns="" id="{D59F0F3F-5BA2-4751-B594-C0A694A6512D}"/>
              </a:ext>
            </a:extLst>
          </p:cNvPr>
          <p:cNvPicPr>
            <a:picLocks noChangeAspect="1"/>
          </p:cNvPicPr>
          <p:nvPr/>
        </p:nvPicPr>
        <p:blipFill>
          <a:blip r:embed="rId2"/>
          <a:stretch>
            <a:fillRect/>
          </a:stretch>
        </p:blipFill>
        <p:spPr>
          <a:xfrm>
            <a:off x="1903148" y="2505036"/>
            <a:ext cx="1253419" cy="775926"/>
          </a:xfrm>
          <a:prstGeom prst="rect">
            <a:avLst/>
          </a:prstGeom>
        </p:spPr>
      </p:pic>
      <p:pic>
        <p:nvPicPr>
          <p:cNvPr id="37" name="Image 36">
            <a:extLst>
              <a:ext uri="{FF2B5EF4-FFF2-40B4-BE49-F238E27FC236}">
                <a16:creationId xmlns:a16="http://schemas.microsoft.com/office/drawing/2014/main" xmlns="" id="{C163CEE9-F560-4A47-97A4-47F076AAE38F}"/>
              </a:ext>
            </a:extLst>
          </p:cNvPr>
          <p:cNvPicPr>
            <a:picLocks noChangeAspect="1"/>
          </p:cNvPicPr>
          <p:nvPr/>
        </p:nvPicPr>
        <p:blipFill>
          <a:blip r:embed="rId2"/>
          <a:stretch>
            <a:fillRect/>
          </a:stretch>
        </p:blipFill>
        <p:spPr>
          <a:xfrm>
            <a:off x="2416203" y="1633600"/>
            <a:ext cx="1280271" cy="792549"/>
          </a:xfrm>
          <a:prstGeom prst="rect">
            <a:avLst/>
          </a:prstGeom>
        </p:spPr>
      </p:pic>
      <p:pic>
        <p:nvPicPr>
          <p:cNvPr id="49" name="Image 48">
            <a:extLst>
              <a:ext uri="{FF2B5EF4-FFF2-40B4-BE49-F238E27FC236}">
                <a16:creationId xmlns:a16="http://schemas.microsoft.com/office/drawing/2014/main" xmlns="" id="{A9AABEDD-5E39-4E06-BFDE-6B330D58B000}"/>
              </a:ext>
            </a:extLst>
          </p:cNvPr>
          <p:cNvPicPr>
            <a:picLocks noChangeAspect="1"/>
          </p:cNvPicPr>
          <p:nvPr/>
        </p:nvPicPr>
        <p:blipFill>
          <a:blip r:embed="rId3"/>
          <a:stretch>
            <a:fillRect/>
          </a:stretch>
        </p:blipFill>
        <p:spPr>
          <a:xfrm>
            <a:off x="4376094" y="1629610"/>
            <a:ext cx="1280271" cy="792549"/>
          </a:xfrm>
          <a:prstGeom prst="rect">
            <a:avLst/>
          </a:prstGeom>
        </p:spPr>
      </p:pic>
      <p:graphicFrame>
        <p:nvGraphicFramePr>
          <p:cNvPr id="56" name="Diagramme 55">
            <a:extLst>
              <a:ext uri="{FF2B5EF4-FFF2-40B4-BE49-F238E27FC236}">
                <a16:creationId xmlns:a16="http://schemas.microsoft.com/office/drawing/2014/main" xmlns="" id="{747BF742-382C-470B-84C8-5285B3F6522E}"/>
              </a:ext>
            </a:extLst>
          </p:cNvPr>
          <p:cNvGraphicFramePr/>
          <p:nvPr>
            <p:extLst>
              <p:ext uri="{D42A27DB-BD31-4B8C-83A1-F6EECF244321}">
                <p14:modId xmlns:p14="http://schemas.microsoft.com/office/powerpoint/2010/main" val="551956322"/>
              </p:ext>
            </p:extLst>
          </p:nvPr>
        </p:nvGraphicFramePr>
        <p:xfrm>
          <a:off x="9564917" y="1562386"/>
          <a:ext cx="1198877" cy="7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7" name="Graphique 56" descr="Coche">
            <a:extLst>
              <a:ext uri="{FF2B5EF4-FFF2-40B4-BE49-F238E27FC236}">
                <a16:creationId xmlns:a16="http://schemas.microsoft.com/office/drawing/2014/main" xmlns="" id="{7256C95D-A9F0-43BF-BF13-EE7F724CFA8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577080"/>
            <a:ext cx="181371" cy="181371"/>
          </a:xfrm>
          <a:prstGeom prst="rect">
            <a:avLst/>
          </a:prstGeom>
        </p:spPr>
      </p:pic>
      <p:pic>
        <p:nvPicPr>
          <p:cNvPr id="58" name="Graphique 57" descr="Coche">
            <a:extLst>
              <a:ext uri="{FF2B5EF4-FFF2-40B4-BE49-F238E27FC236}">
                <a16:creationId xmlns:a16="http://schemas.microsoft.com/office/drawing/2014/main" xmlns="" id="{31CF3C92-4CDB-4730-9460-50B4C6BB5B4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2140712"/>
            <a:ext cx="181371" cy="181371"/>
          </a:xfrm>
          <a:prstGeom prst="rect">
            <a:avLst/>
          </a:prstGeom>
        </p:spPr>
      </p:pic>
      <p:pic>
        <p:nvPicPr>
          <p:cNvPr id="59" name="Graphique 58" descr="Coche">
            <a:extLst>
              <a:ext uri="{FF2B5EF4-FFF2-40B4-BE49-F238E27FC236}">
                <a16:creationId xmlns:a16="http://schemas.microsoft.com/office/drawing/2014/main" xmlns="" id="{294480D5-BE58-47EC-B8B1-269C5CB59AA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63794" y="1838118"/>
            <a:ext cx="181371" cy="181371"/>
          </a:xfrm>
          <a:prstGeom prst="rect">
            <a:avLst/>
          </a:prstGeom>
        </p:spPr>
      </p:pic>
      <p:grpSp>
        <p:nvGrpSpPr>
          <p:cNvPr id="60" name="Groupe 59">
            <a:extLst>
              <a:ext uri="{FF2B5EF4-FFF2-40B4-BE49-F238E27FC236}">
                <a16:creationId xmlns:a16="http://schemas.microsoft.com/office/drawing/2014/main" xmlns="" id="{154EF69E-4B5C-4692-B93E-2AD665A2E383}"/>
              </a:ext>
            </a:extLst>
          </p:cNvPr>
          <p:cNvGrpSpPr/>
          <p:nvPr/>
        </p:nvGrpSpPr>
        <p:grpSpPr>
          <a:xfrm>
            <a:off x="380294" y="479831"/>
            <a:ext cx="1127773" cy="1127773"/>
            <a:chOff x="380294" y="479831"/>
            <a:chExt cx="1127773" cy="1127773"/>
          </a:xfrm>
        </p:grpSpPr>
        <p:pic>
          <p:nvPicPr>
            <p:cNvPr id="61" name="Graphique 60" descr="Puzzle">
              <a:extLst>
                <a:ext uri="{FF2B5EF4-FFF2-40B4-BE49-F238E27FC236}">
                  <a16:creationId xmlns:a16="http://schemas.microsoft.com/office/drawing/2014/main" xmlns="" id="{2A731BCC-5B87-4D4A-B20D-18D1249A002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763743">
              <a:off x="380294" y="479831"/>
              <a:ext cx="1127773" cy="1127773"/>
            </a:xfrm>
            <a:prstGeom prst="rect">
              <a:avLst/>
            </a:prstGeom>
          </p:spPr>
        </p:pic>
        <p:sp>
          <p:nvSpPr>
            <p:cNvPr id="62" name="ZoneTexte 61">
              <a:extLst>
                <a:ext uri="{FF2B5EF4-FFF2-40B4-BE49-F238E27FC236}">
                  <a16:creationId xmlns:a16="http://schemas.microsoft.com/office/drawing/2014/main" xmlns="" id="{71008E34-F0DC-4B9B-9F90-09AA94C045FE}"/>
                </a:ext>
              </a:extLst>
            </p:cNvPr>
            <p:cNvSpPr txBox="1"/>
            <p:nvPr/>
          </p:nvSpPr>
          <p:spPr>
            <a:xfrm>
              <a:off x="571288" y="843662"/>
              <a:ext cx="745783"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 6</a:t>
              </a:r>
              <a:endParaRPr lang="fr-FR"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val="122552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animBg="1"/>
      <p:bldP spid="36" grpId="0" animBg="1"/>
      <p:bldP spid="39" grpId="0" animBg="1"/>
      <p:bldP spid="40" grpId="0" animBg="1"/>
      <p:bldP spid="42" grpId="0" animBg="1"/>
      <p:bldP spid="43" grpId="0" animBg="1"/>
      <p:bldP spid="44" grpId="0" animBg="1"/>
      <p:bldP spid="4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3794</TotalTime>
  <Words>4745</Words>
  <Application>Microsoft Office PowerPoint</Application>
  <PresentationFormat>Personnalisé</PresentationFormat>
  <Paragraphs>459</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SlateVTI</vt:lpstr>
      <vt:lpstr>EIAS or not EIAS* That’s the question!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EIAS or not EIAS</dc:title>
  <dc:creator>bernard tabuteau</dc:creator>
  <cp:lastModifiedBy>TABUTEAU, Bernard</cp:lastModifiedBy>
  <cp:revision>142</cp:revision>
  <cp:lastPrinted>2019-10-13T11:40:26Z</cp:lastPrinted>
  <dcterms:created xsi:type="dcterms:W3CDTF">2019-10-03T05:24:53Z</dcterms:created>
  <dcterms:modified xsi:type="dcterms:W3CDTF">2019-11-04T15:07:19Z</dcterms:modified>
</cp:coreProperties>
</file>