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1"/>
  </p:sldMasterIdLst>
  <p:notesMasterIdLst>
    <p:notesMasterId r:id="rId16"/>
  </p:notesMasterIdLst>
  <p:sldIdLst>
    <p:sldId id="326" r:id="rId2"/>
    <p:sldId id="332" r:id="rId3"/>
    <p:sldId id="334" r:id="rId4"/>
    <p:sldId id="335" r:id="rId5"/>
    <p:sldId id="336" r:id="rId6"/>
    <p:sldId id="337" r:id="rId7"/>
    <p:sldId id="338" r:id="rId8"/>
    <p:sldId id="339" r:id="rId9"/>
    <p:sldId id="340" r:id="rId10"/>
    <p:sldId id="341" r:id="rId11"/>
    <p:sldId id="342" r:id="rId12"/>
    <p:sldId id="344" r:id="rId13"/>
    <p:sldId id="343" r:id="rId14"/>
    <p:sldId id="333" r:id="rId15"/>
  </p:sldIdLst>
  <p:sldSz cx="9144000" cy="5143500" type="screen16x9"/>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guide id="11" orient="horz" pos="305">
          <p15:clr>
            <a:srgbClr val="A4A3A4"/>
          </p15:clr>
        </p15:guide>
        <p15:guide id="12" orient="horz" pos="1030">
          <p15:clr>
            <a:srgbClr val="A4A3A4"/>
          </p15:clr>
        </p15:guide>
        <p15:guide id="13" orient="horz" pos="804">
          <p15:clr>
            <a:srgbClr val="A4A3A4"/>
          </p15:clr>
        </p15:guide>
        <p15:guide id="14" pos="22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30" autoAdjust="0"/>
    <p:restoredTop sz="94660" autoAdjust="0"/>
  </p:normalViewPr>
  <p:slideViewPr>
    <p:cSldViewPr showGuides="1">
      <p:cViewPr>
        <p:scale>
          <a:sx n="112" d="100"/>
          <a:sy n="112" d="100"/>
        </p:scale>
        <p:origin x="2094" y="714"/>
      </p:cViewPr>
      <p:guideLst>
        <p:guide orient="horz" pos="1620"/>
        <p:guide orient="horz" pos="191"/>
        <p:guide orient="horz" pos="854"/>
        <p:guide orient="horz" pos="821"/>
        <p:guide orient="horz" pos="3049"/>
        <p:guide orient="horz" pos="3151"/>
        <p:guide pos="2880"/>
        <p:guide pos="476"/>
        <p:guide pos="5193"/>
        <p:guide pos="5465"/>
        <p:guide orient="horz" pos="305"/>
        <p:guide orient="horz" pos="1030"/>
        <p:guide orient="horz" pos="804"/>
        <p:guide pos="2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3688" y="208"/>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14/10/2024</a:t>
            </a:fld>
            <a:endParaRPr lang="fr-FR" dirty="0"/>
          </a:p>
        </p:txBody>
      </p:sp>
      <p:sp>
        <p:nvSpPr>
          <p:cNvPr id="4" name="Espace réservé de l'image des diapositives 3"/>
          <p:cNvSpPr>
            <a:spLocks noGrp="1" noRot="1" noChangeAspect="1"/>
          </p:cNvSpPr>
          <p:nvPr>
            <p:ph type="sldImg" idx="2"/>
          </p:nvPr>
        </p:nvSpPr>
        <p:spPr>
          <a:xfrm>
            <a:off x="90488" y="744538"/>
            <a:ext cx="6618287" cy="372427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14/10/2024</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smtClean="0"/>
              <a:t>Cliquez sur l'icône pour ajouter une image</a:t>
            </a:r>
            <a:endParaRPr lang="fr-FR"/>
          </a:p>
        </p:txBody>
      </p:sp>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79712" y="84315"/>
            <a:ext cx="792088" cy="516389"/>
          </a:xfrm>
          <a:prstGeom prst="rect">
            <a:avLst/>
          </a:prstGeom>
        </p:spPr>
      </p:pic>
    </p:spTree>
    <p:extLst>
      <p:ext uri="{BB962C8B-B14F-4D97-AF65-F5344CB8AC3E}">
        <p14:creationId xmlns:p14="http://schemas.microsoft.com/office/powerpoint/2010/main" val="20771856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58775" y="1641867"/>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a:t>
            </a:r>
            <a:r>
              <a:rPr lang="fr-FR" dirty="0" smtClean="0"/>
              <a:t>4</a:t>
            </a:r>
            <a:endParaRPr lang="fr-FR" dirty="0"/>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14/10/2024</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2913073" y="1635125"/>
            <a:ext cx="5761038" cy="2879725"/>
          </a:xfrm>
        </p:spPr>
        <p:txBody>
          <a:bodyPr/>
          <a:lstStyle/>
          <a:p>
            <a:r>
              <a:rPr lang="fr-FR" dirty="0" smtClean="0"/>
              <a:t>Cliquez sur l'icône pour ajouter un graphique</a:t>
            </a:r>
            <a:endParaRPr lang="fr-FR" dirty="0"/>
          </a:p>
        </p:txBody>
      </p:sp>
    </p:spTree>
    <p:extLst>
      <p:ext uri="{BB962C8B-B14F-4D97-AF65-F5344CB8AC3E}">
        <p14:creationId xmlns:p14="http://schemas.microsoft.com/office/powerpoint/2010/main" val="20441165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14/10/2024</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682801"/>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14/10/2024</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248679"/>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7241936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43958"/>
          </a:xfrm>
          <a:solidFill>
            <a:schemeClr val="tx2"/>
          </a:solidFill>
        </p:spPr>
        <p:txBody>
          <a:bodyPr tIns="1080000" anchor="ctr" anchorCtr="0"/>
          <a:lstStyle>
            <a:lvl1pPr algn="ctr">
              <a:defRPr cap="all" baseline="0">
                <a:solidFill>
                  <a:schemeClr val="bg1"/>
                </a:solidFill>
              </a:defRPr>
            </a:lvl1pPr>
          </a:lstStyle>
          <a:p>
            <a:r>
              <a:rPr lang="fr-FR" dirty="0" smtClean="0"/>
              <a:t>Sélectionner l’icône pour insérer une image, </a:t>
            </a:r>
            <a:br>
              <a:rPr lang="fr-FR" dirty="0" smtClean="0"/>
            </a:br>
            <a:r>
              <a:rPr lang="fr-FR" dirty="0" smtClean="0"/>
              <a:t>pus disposer l’image en arrière plan </a:t>
            </a:r>
            <a:br>
              <a:rPr lang="fr-FR" dirty="0" smtClean="0"/>
            </a:br>
            <a:r>
              <a:rPr lang="fr-FR" dirty="0" smtClean="0"/>
              <a:t>(Sélectionner l’image avec le bouton droit de la souris / </a:t>
            </a:r>
            <a:br>
              <a:rPr lang="fr-FR" dirty="0" smtClean="0"/>
            </a:br>
            <a:r>
              <a:rPr lang="fr-FR" dirty="0" smtClean="0"/>
              <a:t>Mettre à l’arrière plan)</a:t>
            </a:r>
            <a:endParaRPr lang="fr-FR" dirty="0"/>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14/10/2024</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tabLst>
                <a:tab pos="2154238" algn="l"/>
              </a:tabLst>
              <a:defRPr sz="3250">
                <a:solidFill>
                  <a:schemeClr val="bg1"/>
                </a:solidFill>
              </a:defRPr>
            </a:lvl1pPr>
          </a:lstStyle>
          <a:p>
            <a:r>
              <a:rPr lang="fr-FR" dirty="0" smtClean="0"/>
              <a:t>Titre de la partie</a:t>
            </a:r>
            <a:endParaRPr lang="fr-FR" dirty="0"/>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10765460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14/10/2024</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682801"/>
            <a:ext cx="8424863" cy="539991"/>
          </a:xfrm>
        </p:spPr>
        <p:txBody>
          <a:bodyPr/>
          <a:lstStyle>
            <a:lvl1pPr>
              <a:tabLst>
                <a:tab pos="4484688" algn="l"/>
              </a:tabLst>
              <a:defRPr/>
            </a:lvl1p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288813714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29DF172-12F0-D244-8F51-E16DC05073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000" y="252000"/>
            <a:ext cx="1440000" cy="1440000"/>
          </a:xfrm>
          <a:prstGeom prst="rect">
            <a:avLst/>
          </a:prstGeom>
        </p:spPr>
      </p:pic>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14/10/2024</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4067944" y="195486"/>
            <a:ext cx="4680769"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pic>
        <p:nvPicPr>
          <p:cNvPr id="15" name="Image 14">
            <a:extLst>
              <a:ext uri="{FF2B5EF4-FFF2-40B4-BE49-F238E27FC236}">
                <a16:creationId xmlns:a16="http://schemas.microsoft.com/office/drawing/2014/main" id="{0B5534E2-19C3-C848-AD92-C2BA62CED4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064806" y="349801"/>
            <a:ext cx="1995712" cy="1150072"/>
          </a:xfrm>
          <a:prstGeom prst="rect">
            <a:avLst/>
          </a:prstGeom>
        </p:spPr>
      </p:pic>
    </p:spTree>
    <p:extLst>
      <p:ext uri="{BB962C8B-B14F-4D97-AF65-F5344CB8AC3E}">
        <p14:creationId xmlns:p14="http://schemas.microsoft.com/office/powerpoint/2010/main" val="27858188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14/10/2024</a:t>
            </a:fld>
            <a:endParaRPr lang="fr-FR" dirty="0"/>
          </a:p>
        </p:txBody>
      </p:sp>
      <p:sp>
        <p:nvSpPr>
          <p:cNvPr id="5" name="Espace réservé du pied de page 4"/>
          <p:cNvSpPr>
            <a:spLocks noGrp="1"/>
          </p:cNvSpPr>
          <p:nvPr>
            <p:ph type="ftr" sz="quarter" idx="11"/>
          </p:nvPr>
        </p:nvSpPr>
        <p:spPr bwMode="gray">
          <a:xfrm>
            <a:off x="358775" y="2355726"/>
            <a:ext cx="8316156" cy="1152128"/>
          </a:xfrm>
        </p:spPr>
        <p:txBody>
          <a:bodyPr anchor="ctr" anchorCtr="0"/>
          <a:lstStyle>
            <a:lvl1pPr algn="l">
              <a:defRPr sz="2800"/>
            </a:lvl1pPr>
          </a:lstStyle>
          <a:p>
            <a:r>
              <a:rPr lang="fr-FR" dirty="0" smtClean="0"/>
              <a:t>LOREM IPSUM DOLOR SIT AMET</a:t>
            </a:r>
          </a:p>
          <a:p>
            <a:r>
              <a:rPr lang="fr-FR" sz="3200" dirty="0" smtClean="0"/>
              <a:t>CONSECTETUR</a:t>
            </a:r>
            <a:endParaRPr lang="fr-FR" sz="3200"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pic>
        <p:nvPicPr>
          <p:cNvPr id="8" name="Image 7">
            <a:extLst>
              <a:ext uri="{FF2B5EF4-FFF2-40B4-BE49-F238E27FC236}">
                <a16:creationId xmlns:a16="http://schemas.microsoft.com/office/drawing/2014/main" id="{829DF172-12F0-D244-8F51-E16DC05073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000" y="252000"/>
            <a:ext cx="1440000" cy="1440000"/>
          </a:xfrm>
          <a:prstGeom prst="rect">
            <a:avLst/>
          </a:prstGeom>
        </p:spPr>
      </p:pic>
      <p:pic>
        <p:nvPicPr>
          <p:cNvPr id="9" name="Image 8">
            <a:extLst>
              <a:ext uri="{FF2B5EF4-FFF2-40B4-BE49-F238E27FC236}">
                <a16:creationId xmlns:a16="http://schemas.microsoft.com/office/drawing/2014/main" id="{0B5534E2-19C3-C848-AD92-C2BA62CED4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064806" y="349801"/>
            <a:ext cx="1995712" cy="1150072"/>
          </a:xfrm>
          <a:prstGeom prst="rect">
            <a:avLst/>
          </a:prstGeom>
        </p:spPr>
      </p:pic>
    </p:spTree>
    <p:extLst>
      <p:ext uri="{BB962C8B-B14F-4D97-AF65-F5344CB8AC3E}">
        <p14:creationId xmlns:p14="http://schemas.microsoft.com/office/powerpoint/2010/main" val="21274075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682801"/>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defRPr>
            </a:lvl1pPr>
          </a:lstStyle>
          <a:p>
            <a:fld id="{B858D49A-5A7A-574D-A0ED-52B5C1EFA876}" type="datetime1">
              <a:rPr lang="fr-FR" cap="all" smtClean="0"/>
              <a:pPr/>
              <a:t>14/10/2024</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5C7551C4-641A-D343-AA7E-79AE4711BFA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bwMode="gray">
          <a:xfrm>
            <a:off x="1175118" y="186432"/>
            <a:ext cx="602370" cy="347129"/>
          </a:xfrm>
          <a:prstGeom prst="rect">
            <a:avLst/>
          </a:prstGeom>
        </p:spPr>
      </p:pic>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bwMode="gray">
          <a:xfrm>
            <a:off x="288000" y="108000"/>
            <a:ext cx="540000"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6" r:id="rId3"/>
    <p:sldLayoutId id="2147483814" r:id="rId4"/>
    <p:sldLayoutId id="2147483820" r:id="rId5"/>
    <p:sldLayoutId id="2147483815" r:id="rId6"/>
    <p:sldLayoutId id="2147483819" r:id="rId7"/>
    <p:sldLayoutId id="2147483821" r:id="rId8"/>
  </p:sldLayoutIdLst>
  <p:timing>
    <p:tnLst>
      <p:par>
        <p:cTn id="1" dur="indefinite" restart="never" nodeType="tmRoot"/>
      </p:par>
    </p:tnLst>
  </p:timing>
  <p:hf hdr="0"/>
  <p:txStyles>
    <p:title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2665&amp;idArticle=LEGIARTI000006686950&amp;dateTexte=&amp;categorieLien=cid" TargetMode="Externa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hyperlink" Target="https://www.legifrance.gouv.fr/affichCodeArticle.do?cidTexte=LEGITEXT000006074220&amp;idArticle=LEGIARTI000025108623&amp;dateTexte=&amp;categorieLien=cid" TargetMode="External"/><Relationship Id="rId5" Type="http://schemas.openxmlformats.org/officeDocument/2006/relationships/hyperlink" Target="https://www.legifrance.gouv.fr/affichCodeArticle.do?cidTexte=LEGITEXT000006072665&amp;idArticle=LEGIARTI000033522070&amp;dateTexte=&amp;categorieLien=cid" TargetMode="External"/><Relationship Id="rId4" Type="http://schemas.openxmlformats.org/officeDocument/2006/relationships/hyperlink" Target="https://www.legifrance.gouv.fr/affichCodeArticle.do?cidTexte=LEGITEXT000006072665&amp;idArticle=LEGIARTI000006687035&amp;dateTexte=&amp;categorieLien=cid"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e la date 6"/>
          <p:cNvSpPr>
            <a:spLocks noGrp="1"/>
          </p:cNvSpPr>
          <p:nvPr>
            <p:ph type="dt" sz="half" idx="10"/>
          </p:nvPr>
        </p:nvSpPr>
        <p:spPr/>
        <p:txBody>
          <a:bodyPr/>
          <a:lstStyle/>
          <a:p>
            <a:fld id="{04D23D62-17A8-6547-AF6B-323A348324DB}" type="datetime1">
              <a:rPr lang="fr-FR" smtClean="0"/>
              <a:t>14/10/2024</a:t>
            </a:fld>
            <a:endParaRPr lang="fr-FR" dirty="0"/>
          </a:p>
        </p:txBody>
      </p:sp>
      <p:sp>
        <p:nvSpPr>
          <p:cNvPr id="8" name="Espace réservé du pied de page 7"/>
          <p:cNvSpPr>
            <a:spLocks noGrp="1"/>
          </p:cNvSpPr>
          <p:nvPr>
            <p:ph type="ftr" sz="quarter" idx="11"/>
          </p:nvPr>
        </p:nvSpPr>
        <p:spPr/>
        <p:txBody>
          <a:bodyPr/>
          <a:lstStyle/>
          <a:p>
            <a:pPr algn="ctr"/>
            <a:r>
              <a:rPr lang="fr-FR" dirty="0" smtClean="0"/>
              <a:t>Journée régionale du RREVA N-A</a:t>
            </a:r>
          </a:p>
          <a:p>
            <a:pPr algn="ctr"/>
            <a:endParaRPr lang="fr-FR" dirty="0"/>
          </a:p>
          <a:p>
            <a:pPr algn="ctr"/>
            <a:r>
              <a:rPr lang="fr-FR" dirty="0" smtClean="0"/>
              <a:t>QUIZ</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a:t>
            </a:fld>
            <a:endParaRPr lang="fr-FR" dirty="0"/>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5975" y="225721"/>
            <a:ext cx="2052229" cy="1337917"/>
          </a:xfrm>
          <a:prstGeom prst="rect">
            <a:avLst/>
          </a:prstGeom>
        </p:spPr>
      </p:pic>
    </p:spTree>
    <p:extLst>
      <p:ext uri="{BB962C8B-B14F-4D97-AF65-F5344CB8AC3E}">
        <p14:creationId xmlns:p14="http://schemas.microsoft.com/office/powerpoint/2010/main" val="6242969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424863" cy="808829"/>
          </a:xfrm>
        </p:spPr>
        <p:txBody>
          <a:bodyPr>
            <a:normAutofit/>
          </a:bodyPr>
          <a:lstStyle/>
          <a:p>
            <a:r>
              <a:rPr lang="fr-FR" dirty="0"/>
              <a:t>Quel est le nouveau nom du </a:t>
            </a:r>
            <a:r>
              <a:rPr lang="fr-FR" dirty="0" smtClean="0"/>
              <a:t>REPIAS Réseau </a:t>
            </a:r>
            <a:r>
              <a:rPr lang="fr-FR" dirty="0"/>
              <a:t>de Prévention des Infections Associées aux </a:t>
            </a:r>
            <a:r>
              <a:rPr lang="fr-FR" dirty="0" smtClean="0"/>
              <a:t>Soins </a:t>
            </a:r>
            <a:r>
              <a:rPr lang="fr-FR" dirty="0"/>
              <a:t>?</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287524" y="1752265"/>
            <a:ext cx="8424936" cy="2031325"/>
          </a:xfrm>
          <a:prstGeom prst="rect">
            <a:avLst/>
          </a:prstGeom>
          <a:noFill/>
        </p:spPr>
        <p:txBody>
          <a:bodyPr wrap="square" rtlCol="0">
            <a:spAutoFit/>
          </a:bodyPr>
          <a:lstStyle/>
          <a:p>
            <a:pPr marL="800100" lvl="1" indent="-342900">
              <a:buFont typeface="+mj-lt"/>
              <a:buAutoNum type="alphaUcPeriod"/>
            </a:pPr>
            <a:r>
              <a:rPr lang="fr-FR" b="1" dirty="0"/>
              <a:t>REPIA</a:t>
            </a:r>
            <a:r>
              <a:rPr lang="fr-FR" dirty="0"/>
              <a:t> : Réseau de Prévention des Infections et de </a:t>
            </a:r>
            <a:r>
              <a:rPr lang="fr-FR" dirty="0" smtClean="0"/>
              <a:t>l’</a:t>
            </a:r>
            <a:r>
              <a:rPr lang="fr-FR" dirty="0" err="1" smtClean="0"/>
              <a:t>Antibiorésistance</a:t>
            </a:r>
            <a:endParaRPr lang="fr-FR" dirty="0" smtClean="0"/>
          </a:p>
          <a:p>
            <a:pPr marL="800100" lvl="1" indent="-342900">
              <a:buFont typeface="+mj-lt"/>
              <a:buAutoNum type="alphaUcPeriod"/>
            </a:pPr>
            <a:endParaRPr lang="fr-FR" dirty="0"/>
          </a:p>
          <a:p>
            <a:pPr marL="800100" lvl="1" indent="-342900">
              <a:buFont typeface="+mj-lt"/>
              <a:buAutoNum type="alphaUcPeriod"/>
            </a:pPr>
            <a:r>
              <a:rPr lang="fr-FR" b="1" dirty="0"/>
              <a:t>REPIO</a:t>
            </a:r>
            <a:r>
              <a:rPr lang="fr-FR" dirty="0"/>
              <a:t> : Réseau de Prévention des Infections et de </a:t>
            </a:r>
            <a:r>
              <a:rPr lang="fr-FR" dirty="0" smtClean="0"/>
              <a:t>l’Observance</a:t>
            </a:r>
          </a:p>
          <a:p>
            <a:pPr marL="800100" lvl="1" indent="-342900">
              <a:buFont typeface="+mj-lt"/>
              <a:buAutoNum type="alphaUcPeriod"/>
            </a:pPr>
            <a:endParaRPr lang="fr-FR" dirty="0"/>
          </a:p>
          <a:p>
            <a:pPr marL="800100" lvl="1" indent="-342900">
              <a:buFont typeface="+mj-lt"/>
              <a:buAutoNum type="alphaUcPeriod"/>
            </a:pPr>
            <a:r>
              <a:rPr lang="fr-FR" b="1" dirty="0"/>
              <a:t>REPI</a:t>
            </a:r>
            <a:r>
              <a:rPr lang="fr-FR" dirty="0"/>
              <a:t> : Réseau de Prévention des </a:t>
            </a:r>
            <a:r>
              <a:rPr lang="fr-FR" dirty="0" smtClean="0"/>
              <a:t>Infectiologues</a:t>
            </a:r>
          </a:p>
          <a:p>
            <a:pPr marL="800100" lvl="1" indent="-342900">
              <a:buFont typeface="+mj-lt"/>
              <a:buAutoNum type="alphaUcPeriod"/>
            </a:pPr>
            <a:endParaRPr lang="fr-FR" dirty="0"/>
          </a:p>
          <a:p>
            <a:pPr marL="800100" lvl="1" indent="-342900">
              <a:buFont typeface="+mj-lt"/>
              <a:buAutoNum type="alphaUcPeriod"/>
            </a:pPr>
            <a:r>
              <a:rPr lang="fr-FR" b="1" dirty="0"/>
              <a:t>PIRE</a:t>
            </a:r>
            <a:r>
              <a:rPr lang="fr-FR" dirty="0"/>
              <a:t> : Prévenir les Infections et leur récidive</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2498" y="1762825"/>
            <a:ext cx="575986" cy="359991"/>
          </a:xfrm>
          <a:prstGeom prst="rect">
            <a:avLst/>
          </a:prstGeom>
        </p:spPr>
      </p:pic>
    </p:spTree>
    <p:extLst>
      <p:ext uri="{BB962C8B-B14F-4D97-AF65-F5344CB8AC3E}">
        <p14:creationId xmlns:p14="http://schemas.microsoft.com/office/powerpoint/2010/main" val="358706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424863" cy="1384893"/>
          </a:xfrm>
        </p:spPr>
        <p:txBody>
          <a:bodyPr>
            <a:normAutofit fontScale="90000"/>
          </a:bodyPr>
          <a:lstStyle/>
          <a:p>
            <a:r>
              <a:rPr lang="fr-FR" dirty="0"/>
              <a:t>Comment s’appelle la plateforme de suivi des patients sous anticancéreux oraux développée par l'ARS Nouvelle-Aquitaine et l'OMEDIT Nouvelle-Aquitaine Guadeloupe </a:t>
            </a:r>
            <a:r>
              <a:rPr lang="fr-FR" dirty="0" smtClean="0"/>
              <a:t>Guyane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512873" y="2269760"/>
            <a:ext cx="7560840" cy="2031325"/>
          </a:xfrm>
          <a:prstGeom prst="rect">
            <a:avLst/>
          </a:prstGeom>
          <a:noFill/>
        </p:spPr>
        <p:txBody>
          <a:bodyPr wrap="square" rtlCol="0">
            <a:spAutoFit/>
          </a:bodyPr>
          <a:lstStyle/>
          <a:p>
            <a:pPr marL="800100" lvl="1" indent="-342900">
              <a:buFont typeface="+mj-lt"/>
              <a:buAutoNum type="alphaUcPeriod"/>
            </a:pPr>
            <a:r>
              <a:rPr lang="fr-FR" dirty="0" smtClean="0"/>
              <a:t>PHARMANEO</a:t>
            </a:r>
          </a:p>
          <a:p>
            <a:pPr marL="800100" lvl="1" indent="-342900">
              <a:buFont typeface="+mj-lt"/>
              <a:buAutoNum type="alphaUcPeriod"/>
            </a:pPr>
            <a:endParaRPr lang="fr-FR" dirty="0"/>
          </a:p>
          <a:p>
            <a:pPr marL="800100" lvl="1" indent="-342900">
              <a:buFont typeface="+mj-lt"/>
              <a:buAutoNum type="alphaUcPeriod"/>
            </a:pPr>
            <a:r>
              <a:rPr lang="fr-FR" dirty="0" smtClean="0"/>
              <a:t>ONCOFFICINE</a:t>
            </a:r>
          </a:p>
          <a:p>
            <a:pPr marL="800100" lvl="1" indent="-342900">
              <a:buFont typeface="+mj-lt"/>
              <a:buAutoNum type="alphaUcPeriod"/>
            </a:pPr>
            <a:endParaRPr lang="fr-FR" dirty="0"/>
          </a:p>
          <a:p>
            <a:pPr marL="800100" lvl="1" indent="-342900">
              <a:buFont typeface="+mj-lt"/>
              <a:buAutoNum type="alphaUcPeriod"/>
            </a:pPr>
            <a:r>
              <a:rPr lang="fr-FR" dirty="0" smtClean="0"/>
              <a:t>NEOMEDOC</a:t>
            </a:r>
          </a:p>
          <a:p>
            <a:pPr marL="800100" lvl="1" indent="-342900">
              <a:buFont typeface="+mj-lt"/>
              <a:buAutoNum type="alphaUcPeriod"/>
            </a:pPr>
            <a:endParaRPr lang="fr-FR" dirty="0"/>
          </a:p>
          <a:p>
            <a:pPr marL="800100" lvl="1" indent="-342900">
              <a:buFont typeface="+mj-lt"/>
              <a:buAutoNum type="alphaUcPeriod"/>
            </a:pPr>
            <a:r>
              <a:rPr lang="fr-FR" dirty="0"/>
              <a:t>MEDICORAL</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2787774"/>
            <a:ext cx="575986" cy="359991"/>
          </a:xfrm>
          <a:prstGeom prst="rect">
            <a:avLst/>
          </a:prstGeom>
        </p:spPr>
      </p:pic>
    </p:spTree>
    <p:extLst>
      <p:ext uri="{BB962C8B-B14F-4D97-AF65-F5344CB8AC3E}">
        <p14:creationId xmlns:p14="http://schemas.microsoft.com/office/powerpoint/2010/main" val="103325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12</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p:txBody>
          <a:bodyPr>
            <a:normAutofit fontScale="90000"/>
          </a:bodyPr>
          <a:lstStyle/>
          <a:p>
            <a:r>
              <a:rPr lang="fr-FR" dirty="0"/>
              <a:t>Quelles sont les dernières </a:t>
            </a:r>
            <a:r>
              <a:rPr lang="fr-FR" dirty="0" smtClean="0"/>
              <a:t>structures régionales d’appui (SRA) </a:t>
            </a:r>
            <a:r>
              <a:rPr lang="fr-FR" dirty="0"/>
              <a:t>arrivées dans le réseau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108520" y="1664115"/>
            <a:ext cx="8892988" cy="2031325"/>
          </a:xfrm>
          <a:prstGeom prst="rect">
            <a:avLst/>
          </a:prstGeom>
          <a:noFill/>
        </p:spPr>
        <p:txBody>
          <a:bodyPr wrap="square" rtlCol="0">
            <a:spAutoFit/>
          </a:bodyPr>
          <a:lstStyle/>
          <a:p>
            <a:pPr lvl="1"/>
            <a:r>
              <a:rPr lang="fr-FR" dirty="0"/>
              <a:t>Le </a:t>
            </a:r>
            <a:r>
              <a:rPr lang="fr-FR" dirty="0"/>
              <a:t>Centre Régional en </a:t>
            </a:r>
            <a:r>
              <a:rPr lang="fr-FR" dirty="0" smtClean="0"/>
              <a:t>Antibiothérapie (CRATB)</a:t>
            </a:r>
            <a:endParaRPr lang="fr-FR" dirty="0"/>
          </a:p>
          <a:p>
            <a:pPr lvl="1"/>
            <a:endParaRPr lang="fr-FR" dirty="0" smtClean="0"/>
          </a:p>
          <a:p>
            <a:pPr lvl="1"/>
            <a:r>
              <a:rPr lang="fr-FR" dirty="0" smtClean="0"/>
              <a:t>L’Observatoire Régional de Urgences de Nouvelle-Aquitaine (ORU NA)</a:t>
            </a:r>
          </a:p>
          <a:p>
            <a:pPr lvl="1"/>
            <a:endParaRPr lang="fr-FR" dirty="0"/>
          </a:p>
          <a:p>
            <a:pPr lvl="1"/>
            <a:r>
              <a:rPr lang="fr-FR" dirty="0" smtClean="0"/>
              <a:t>L’Autorité de Sureté Nucléaire (ASN)</a:t>
            </a:r>
          </a:p>
          <a:p>
            <a:pPr lvl="1"/>
            <a:endParaRPr lang="fr-FR" dirty="0"/>
          </a:p>
          <a:p>
            <a:pPr lvl="1"/>
            <a:r>
              <a:rPr lang="fr-FR" dirty="0"/>
              <a:t>La </a:t>
            </a:r>
            <a:r>
              <a:rPr lang="fr-FR" dirty="0" smtClean="0"/>
              <a:t>Cellule Régionale d’</a:t>
            </a:r>
            <a:r>
              <a:rPr lang="fr-FR" dirty="0" err="1" smtClean="0"/>
              <a:t>Identitovigilance</a:t>
            </a:r>
            <a:r>
              <a:rPr lang="fr-FR" dirty="0" smtClean="0"/>
              <a:t> (CRIV)</a:t>
            </a:r>
            <a:endParaRPr lang="fr-FR" dirty="0"/>
          </a:p>
        </p:txBody>
      </p:sp>
      <p:grpSp>
        <p:nvGrpSpPr>
          <p:cNvPr id="7" name="Groupe 6"/>
          <p:cNvGrpSpPr/>
          <p:nvPr/>
        </p:nvGrpSpPr>
        <p:grpSpPr>
          <a:xfrm>
            <a:off x="5318759" y="1664115"/>
            <a:ext cx="2889645" cy="907586"/>
            <a:chOff x="5184068" y="1664115"/>
            <a:chExt cx="2889645" cy="907586"/>
          </a:xfrm>
        </p:grpSpPr>
        <p:pic>
          <p:nvPicPr>
            <p:cNvPr id="10" name="Image 9"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7727" y="2211710"/>
              <a:ext cx="575986" cy="359991"/>
            </a:xfrm>
            <a:prstGeom prst="rect">
              <a:avLst/>
            </a:prstGeom>
          </p:spPr>
        </p:pic>
        <p:pic>
          <p:nvPicPr>
            <p:cNvPr id="11" name="Image 10"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4068" y="1664115"/>
              <a:ext cx="575986" cy="359991"/>
            </a:xfrm>
            <a:prstGeom prst="rect">
              <a:avLst/>
            </a:prstGeom>
          </p:spPr>
        </p:pic>
      </p:grpSp>
      <p:grpSp>
        <p:nvGrpSpPr>
          <p:cNvPr id="12" name="Groupe 11"/>
          <p:cNvGrpSpPr/>
          <p:nvPr/>
        </p:nvGrpSpPr>
        <p:grpSpPr>
          <a:xfrm>
            <a:off x="275197" y="1455626"/>
            <a:ext cx="8473516" cy="3040598"/>
            <a:chOff x="374274" y="1205938"/>
            <a:chExt cx="8473516" cy="3040598"/>
          </a:xfrm>
        </p:grpSpPr>
        <p:pic>
          <p:nvPicPr>
            <p:cNvPr id="1026" name="Picture 2" descr="https://www.cpias-nouvelle-aquitaine.fr/wp-content/uploads/2023/01/flzqgg9xeaefr4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274" y="1224540"/>
              <a:ext cx="4297950" cy="30219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ucun texte alternatif pour cette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3659" y="1205938"/>
              <a:ext cx="4054131" cy="304059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06122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randombar(horizontal)">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13</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p:txBody>
          <a:bodyPr/>
          <a:lstStyle/>
          <a:p>
            <a:r>
              <a:rPr lang="fr-FR" dirty="0"/>
              <a:t>Quelle est l’année de création des RREVA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611560" y="1491630"/>
            <a:ext cx="7560840" cy="2031325"/>
          </a:xfrm>
          <a:prstGeom prst="rect">
            <a:avLst/>
          </a:prstGeom>
          <a:noFill/>
        </p:spPr>
        <p:txBody>
          <a:bodyPr wrap="square" rtlCol="0">
            <a:spAutoFit/>
          </a:bodyPr>
          <a:lstStyle/>
          <a:p>
            <a:pPr marL="800100" lvl="1" indent="-342900">
              <a:buFont typeface="+mj-lt"/>
              <a:buAutoNum type="alphaUcPeriod"/>
            </a:pPr>
            <a:r>
              <a:rPr lang="fr-FR" dirty="0" smtClean="0"/>
              <a:t>2004</a:t>
            </a:r>
          </a:p>
          <a:p>
            <a:pPr marL="800100" lvl="1" indent="-342900">
              <a:buFont typeface="+mj-lt"/>
              <a:buAutoNum type="alphaUcPeriod"/>
            </a:pPr>
            <a:endParaRPr lang="fr-FR" dirty="0"/>
          </a:p>
          <a:p>
            <a:pPr marL="800100" lvl="1" indent="-342900">
              <a:buFont typeface="+mj-lt"/>
              <a:buAutoNum type="alphaUcPeriod"/>
            </a:pPr>
            <a:r>
              <a:rPr lang="fr-FR" dirty="0" smtClean="0"/>
              <a:t>2016</a:t>
            </a:r>
          </a:p>
          <a:p>
            <a:pPr marL="800100" lvl="1" indent="-342900">
              <a:buFont typeface="+mj-lt"/>
              <a:buAutoNum type="alphaUcPeriod"/>
            </a:pPr>
            <a:endParaRPr lang="fr-FR" dirty="0"/>
          </a:p>
          <a:p>
            <a:pPr marL="800100" lvl="1" indent="-342900">
              <a:buFont typeface="+mj-lt"/>
              <a:buAutoNum type="alphaUcPeriod"/>
            </a:pPr>
            <a:r>
              <a:rPr lang="fr-FR" dirty="0" smtClean="0"/>
              <a:t>2020</a:t>
            </a:r>
          </a:p>
          <a:p>
            <a:pPr marL="800100" lvl="1" indent="-342900">
              <a:buFont typeface="+mj-lt"/>
              <a:buAutoNum type="alphaUcPeriod"/>
            </a:pPr>
            <a:endParaRPr lang="fr-FR" dirty="0"/>
          </a:p>
          <a:p>
            <a:pPr marL="800100" lvl="1" indent="-342900">
              <a:buFont typeface="+mj-lt"/>
              <a:buAutoNum type="alphaUcPeriod"/>
            </a:pPr>
            <a:r>
              <a:rPr lang="fr-FR" dirty="0"/>
              <a:t>2009</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716" y="2031690"/>
            <a:ext cx="575986" cy="359991"/>
          </a:xfrm>
          <a:prstGeom prst="rect">
            <a:avLst/>
          </a:prstGeom>
        </p:spPr>
      </p:pic>
    </p:spTree>
    <p:extLst>
      <p:ext uri="{BB962C8B-B14F-4D97-AF65-F5344CB8AC3E}">
        <p14:creationId xmlns:p14="http://schemas.microsoft.com/office/powerpoint/2010/main" val="234978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6B541DB9-CBE0-D942-AF40-638D19B4F078}"/>
              </a:ext>
            </a:extLst>
          </p:cNvPr>
          <p:cNvSpPr>
            <a:spLocks noGrp="1"/>
          </p:cNvSpPr>
          <p:nvPr>
            <p:ph type="dt" sz="half" idx="10"/>
          </p:nvPr>
        </p:nvSpPr>
        <p:spPr/>
        <p:txBody>
          <a:bodyPr/>
          <a:lstStyle/>
          <a:p>
            <a:pPr algn="r"/>
            <a:fld id="{A7FAA981-6A9A-DE4E-8025-BF76DD408C7A}" type="datetime1">
              <a:rPr lang="fr-FR" cap="all" smtClean="0"/>
              <a:t>14/10/2024</a:t>
            </a:fld>
            <a:endParaRPr lang="fr-FR" cap="all" dirty="0"/>
          </a:p>
        </p:txBody>
      </p:sp>
      <p:sp>
        <p:nvSpPr>
          <p:cNvPr id="7" name="Espace réservé du pied de page 6">
            <a:extLst>
              <a:ext uri="{FF2B5EF4-FFF2-40B4-BE49-F238E27FC236}">
                <a16:creationId xmlns:a16="http://schemas.microsoft.com/office/drawing/2014/main" id="{56A6FF08-5240-EA4A-99F7-790E26E93ADD}"/>
              </a:ext>
            </a:extLst>
          </p:cNvPr>
          <p:cNvSpPr>
            <a:spLocks noGrp="1"/>
          </p:cNvSpPr>
          <p:nvPr>
            <p:ph type="ftr" sz="quarter" idx="11"/>
          </p:nvPr>
        </p:nvSpPr>
        <p:spPr/>
        <p:txBody>
          <a:bodyPr/>
          <a:lstStyle/>
          <a:p>
            <a:pPr algn="ctr"/>
            <a:r>
              <a:rPr lang="fr-FR" dirty="0" smtClean="0"/>
              <a:t>Journée régionale du RREVA N-A</a:t>
            </a:r>
            <a:endParaRPr lang="fr-FR" dirty="0"/>
          </a:p>
        </p:txBody>
      </p:sp>
      <p:sp>
        <p:nvSpPr>
          <p:cNvPr id="2" name="Espace réservé du numéro de diapositive 1">
            <a:extLst>
              <a:ext uri="{FF2B5EF4-FFF2-40B4-BE49-F238E27FC236}">
                <a16:creationId xmlns:a16="http://schemas.microsoft.com/office/drawing/2014/main" id="{F09C574B-C106-A742-A6F7-1B7EBDA499CF}"/>
              </a:ext>
            </a:extLst>
          </p:cNvPr>
          <p:cNvSpPr>
            <a:spLocks noGrp="1"/>
          </p:cNvSpPr>
          <p:nvPr>
            <p:ph type="sldNum" sz="quarter" idx="12"/>
          </p:nvPr>
        </p:nvSpPr>
        <p:spPr/>
        <p:txBody>
          <a:bodyPr/>
          <a:lstStyle/>
          <a:p>
            <a:fld id="{733122C9-A0B9-462F-8757-0847AD287B63}" type="slidenum">
              <a:rPr lang="fr-FR" smtClean="0"/>
              <a:pPr/>
              <a:t>14</a:t>
            </a:fld>
            <a:endParaRPr lang="fr-FR" dirty="0"/>
          </a:p>
        </p:txBody>
      </p:sp>
    </p:spTree>
    <p:extLst>
      <p:ext uri="{BB962C8B-B14F-4D97-AF65-F5344CB8AC3E}">
        <p14:creationId xmlns:p14="http://schemas.microsoft.com/office/powerpoint/2010/main" val="1299898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2</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640638" cy="539991"/>
          </a:xfrm>
        </p:spPr>
        <p:txBody>
          <a:bodyPr>
            <a:normAutofit fontScale="90000"/>
          </a:bodyPr>
          <a:lstStyle/>
          <a:p>
            <a:r>
              <a:rPr lang="fr-FR" dirty="0"/>
              <a:t>Quelle vigilance relative aux produits de santé n’existe pas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611560" y="1491630"/>
            <a:ext cx="7560840" cy="2031325"/>
          </a:xfrm>
          <a:prstGeom prst="rect">
            <a:avLst/>
          </a:prstGeom>
          <a:noFill/>
        </p:spPr>
        <p:txBody>
          <a:bodyPr wrap="square" rtlCol="0">
            <a:spAutoFit/>
          </a:bodyPr>
          <a:lstStyle/>
          <a:p>
            <a:pPr marL="800100" lvl="1" indent="-342900">
              <a:buFont typeface="+mj-lt"/>
              <a:buAutoNum type="alphaUcPeriod"/>
            </a:pPr>
            <a:r>
              <a:rPr lang="fr-FR" dirty="0"/>
              <a:t>La </a:t>
            </a:r>
            <a:r>
              <a:rPr lang="fr-FR" dirty="0" smtClean="0"/>
              <a:t>matériovigilance</a:t>
            </a:r>
          </a:p>
          <a:p>
            <a:pPr marL="800100" lvl="1" indent="-342900">
              <a:buFont typeface="+mj-lt"/>
              <a:buAutoNum type="alphaUcPeriod"/>
            </a:pPr>
            <a:endParaRPr lang="fr-FR" dirty="0"/>
          </a:p>
          <a:p>
            <a:pPr marL="800100" lvl="1" indent="-342900">
              <a:buFont typeface="+mj-lt"/>
              <a:buAutoNum type="alphaUcPeriod"/>
            </a:pPr>
            <a:r>
              <a:rPr lang="fr-FR" dirty="0"/>
              <a:t>La </a:t>
            </a:r>
            <a:r>
              <a:rPr lang="fr-FR" dirty="0" smtClean="0"/>
              <a:t>pharmacovigilance</a:t>
            </a:r>
          </a:p>
          <a:p>
            <a:pPr marL="800100" lvl="1" indent="-342900">
              <a:buFont typeface="+mj-lt"/>
              <a:buAutoNum type="alphaUcPeriod"/>
            </a:pPr>
            <a:endParaRPr lang="fr-FR" dirty="0"/>
          </a:p>
          <a:p>
            <a:pPr marL="800100" lvl="1" indent="-342900">
              <a:buFont typeface="+mj-lt"/>
              <a:buAutoNum type="alphaUcPeriod"/>
            </a:pPr>
            <a:r>
              <a:rPr lang="fr-FR" dirty="0"/>
              <a:t>La </a:t>
            </a:r>
            <a:r>
              <a:rPr lang="fr-FR" dirty="0" smtClean="0"/>
              <a:t>qualitovigilance</a:t>
            </a:r>
          </a:p>
          <a:p>
            <a:pPr marL="800100" lvl="1" indent="-342900">
              <a:buFont typeface="+mj-lt"/>
              <a:buAutoNum type="alphaUcPeriod"/>
            </a:pPr>
            <a:endParaRPr lang="fr-FR" dirty="0"/>
          </a:p>
          <a:p>
            <a:pPr marL="800100" lvl="1" indent="-342900">
              <a:buFont typeface="+mj-lt"/>
              <a:buAutoNum type="alphaUcPeriod"/>
            </a:pPr>
            <a:r>
              <a:rPr lang="fr-FR" dirty="0"/>
              <a:t>L’addictovigilance</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3868" y="2571750"/>
            <a:ext cx="575986" cy="359991"/>
          </a:xfrm>
          <a:prstGeom prst="rect">
            <a:avLst/>
          </a:prstGeom>
        </p:spPr>
      </p:pic>
    </p:spTree>
    <p:extLst>
      <p:ext uri="{BB962C8B-B14F-4D97-AF65-F5344CB8AC3E}">
        <p14:creationId xmlns:p14="http://schemas.microsoft.com/office/powerpoint/2010/main" val="66817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3</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05772" y="672855"/>
            <a:ext cx="9037004" cy="734760"/>
          </a:xfrm>
        </p:spPr>
        <p:txBody>
          <a:bodyPr>
            <a:normAutofit fontScale="90000"/>
          </a:bodyPr>
          <a:lstStyle/>
          <a:p>
            <a:r>
              <a:rPr lang="fr-FR" sz="2400" dirty="0"/>
              <a:t>Comment s’appelle la réunion régionale de sécurité sanitaire (RRSS, art. 1413-61 du </a:t>
            </a:r>
            <a:r>
              <a:rPr lang="fr-FR" sz="2400" dirty="0" smtClean="0"/>
              <a:t>CSP*) </a:t>
            </a:r>
            <a:r>
              <a:rPr lang="fr-FR" sz="2400" dirty="0"/>
              <a:t>en Nouvelle-Aquitaine ?</a:t>
            </a:r>
            <a:endParaRPr lang="fr-FR" sz="2400"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216086" y="1904873"/>
            <a:ext cx="4428492" cy="2031325"/>
          </a:xfrm>
          <a:prstGeom prst="rect">
            <a:avLst/>
          </a:prstGeom>
          <a:noFill/>
        </p:spPr>
        <p:txBody>
          <a:bodyPr wrap="square" rtlCol="0">
            <a:spAutoFit/>
          </a:bodyPr>
          <a:lstStyle/>
          <a:p>
            <a:pPr marL="800100" lvl="1" indent="-342900">
              <a:buFont typeface="+mj-lt"/>
              <a:buAutoNum type="alphaUcPeriod"/>
            </a:pPr>
            <a:r>
              <a:rPr lang="fr-FR" dirty="0"/>
              <a:t>La matutinale des </a:t>
            </a:r>
            <a:r>
              <a:rPr lang="fr-FR" dirty="0" smtClean="0"/>
              <a:t>vigilances</a:t>
            </a:r>
          </a:p>
          <a:p>
            <a:pPr marL="800100" lvl="1" indent="-342900">
              <a:buFont typeface="+mj-lt"/>
              <a:buAutoNum type="alphaUcPeriod"/>
            </a:pPr>
            <a:endParaRPr lang="fr-FR" dirty="0"/>
          </a:p>
          <a:p>
            <a:pPr marL="800100" lvl="1" indent="-342900">
              <a:buFont typeface="+mj-lt"/>
              <a:buAutoNum type="alphaUcPeriod"/>
            </a:pPr>
            <a:r>
              <a:rPr lang="fr-FR" dirty="0"/>
              <a:t>La vespérale des </a:t>
            </a:r>
            <a:r>
              <a:rPr lang="fr-FR" dirty="0" smtClean="0"/>
              <a:t>vigilances</a:t>
            </a:r>
          </a:p>
          <a:p>
            <a:pPr marL="800100" lvl="1" indent="-342900">
              <a:buFont typeface="+mj-lt"/>
              <a:buAutoNum type="alphaUcPeriod"/>
            </a:pPr>
            <a:endParaRPr lang="fr-FR" dirty="0"/>
          </a:p>
          <a:p>
            <a:pPr marL="800100" lvl="1" indent="-342900">
              <a:buFont typeface="+mj-lt"/>
              <a:buAutoNum type="alphaUcPeriod"/>
            </a:pPr>
            <a:r>
              <a:rPr lang="fr-FR" dirty="0"/>
              <a:t>La crépusculaire des </a:t>
            </a:r>
            <a:r>
              <a:rPr lang="fr-FR" dirty="0" smtClean="0"/>
              <a:t>vigilances</a:t>
            </a:r>
          </a:p>
          <a:p>
            <a:pPr marL="800100" lvl="1" indent="-342900">
              <a:buFont typeface="+mj-lt"/>
              <a:buAutoNum type="alphaUcPeriod"/>
            </a:pPr>
            <a:endParaRPr lang="fr-FR" dirty="0"/>
          </a:p>
          <a:p>
            <a:pPr marL="800100" lvl="1" indent="-342900">
              <a:buFont typeface="+mj-lt"/>
              <a:buAutoNum type="alphaUcPeriod"/>
            </a:pPr>
            <a:r>
              <a:rPr lang="fr-FR" dirty="0"/>
              <a:t>La matinale des vigilances</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8842" y="3576207"/>
            <a:ext cx="575986" cy="359991"/>
          </a:xfrm>
          <a:prstGeom prst="rect">
            <a:avLst/>
          </a:prstGeom>
        </p:spPr>
      </p:pic>
      <p:sp>
        <p:nvSpPr>
          <p:cNvPr id="5" name="ZoneTexte 4"/>
          <p:cNvSpPr txBox="1"/>
          <p:nvPr/>
        </p:nvSpPr>
        <p:spPr>
          <a:xfrm>
            <a:off x="4824274" y="1311610"/>
            <a:ext cx="4032202" cy="3308598"/>
          </a:xfrm>
          <a:prstGeom prst="rect">
            <a:avLst/>
          </a:prstGeom>
          <a:noFill/>
        </p:spPr>
        <p:txBody>
          <a:bodyPr wrap="square" rtlCol="0">
            <a:spAutoFit/>
          </a:bodyPr>
          <a:lstStyle/>
          <a:p>
            <a:pPr algn="just"/>
            <a:r>
              <a:rPr lang="fr-FR" sz="1100" dirty="0" smtClean="0"/>
              <a:t>(*) Le </a:t>
            </a:r>
            <a:r>
              <a:rPr lang="fr-FR" sz="1100" dirty="0"/>
              <a:t>directeur général de l'agence régionale de santé tient une réunion régionale de sécurité sanitaire afin d'assurer les échanges d'informations sur les événements sanitaires en cours, de coordonner le traitement des signaux et d'organiser leur gestion en veillant, le cas échéant, à la mise en œuvre de mesures correctives ou préventives. Cette réunion rassemble, outre les services de l'agence régionale de santé :</a:t>
            </a:r>
            <a:r>
              <a:rPr lang="fr-FR" sz="1100" dirty="0"/>
              <a:t/>
            </a:r>
            <a:br>
              <a:rPr lang="fr-FR" sz="1100" dirty="0"/>
            </a:br>
            <a:r>
              <a:rPr lang="fr-FR" sz="1100" dirty="0"/>
              <a:t/>
            </a:r>
            <a:br>
              <a:rPr lang="fr-FR" sz="1100" dirty="0"/>
            </a:br>
            <a:r>
              <a:rPr lang="fr-FR" sz="1100" dirty="0"/>
              <a:t>1° Les représentants de l'Agence nationale de santé publique mentionnée à l'article </a:t>
            </a:r>
            <a:r>
              <a:rPr lang="fr-FR" sz="1100" u="sng" dirty="0">
                <a:hlinkClick r:id="rId3"/>
              </a:rPr>
              <a:t>L. 1413-1 </a:t>
            </a:r>
            <a:r>
              <a:rPr lang="fr-FR" sz="1100" dirty="0"/>
              <a:t>et le cas échéant, de l'Agence de la biomédecine mentionnée à </a:t>
            </a:r>
            <a:r>
              <a:rPr lang="fr-FR" sz="1100" u="sng" dirty="0">
                <a:hlinkClick r:id="rId4"/>
              </a:rPr>
              <a:t>L. 1418-1 </a:t>
            </a:r>
            <a:r>
              <a:rPr lang="fr-FR" sz="1100" dirty="0"/>
              <a:t>du même code ;</a:t>
            </a:r>
            <a:r>
              <a:rPr lang="fr-FR" sz="1100" dirty="0"/>
              <a:t/>
            </a:r>
            <a:br>
              <a:rPr lang="fr-FR" sz="1100" dirty="0"/>
            </a:br>
            <a:r>
              <a:rPr lang="fr-FR" sz="1100" dirty="0"/>
              <a:t/>
            </a:r>
            <a:br>
              <a:rPr lang="fr-FR" sz="1100" dirty="0"/>
            </a:br>
            <a:r>
              <a:rPr lang="fr-FR" sz="1100" dirty="0"/>
              <a:t>2° Les représentants des structures membres du réseau régional de vigilances et d'appui défini à l'article </a:t>
            </a:r>
            <a:r>
              <a:rPr lang="fr-FR" sz="1100" u="sng" dirty="0">
                <a:hlinkClick r:id="rId5"/>
              </a:rPr>
              <a:t>R. 1413-62</a:t>
            </a:r>
            <a:r>
              <a:rPr lang="fr-FR" sz="1100" dirty="0"/>
              <a:t>.</a:t>
            </a:r>
            <a:r>
              <a:rPr lang="fr-FR" sz="1100" dirty="0"/>
              <a:t/>
            </a:r>
            <a:br>
              <a:rPr lang="fr-FR" sz="1100" dirty="0"/>
            </a:br>
            <a:r>
              <a:rPr lang="fr-FR" sz="1100" dirty="0"/>
              <a:t/>
            </a:r>
            <a:br>
              <a:rPr lang="fr-FR" sz="1100" dirty="0"/>
            </a:br>
            <a:r>
              <a:rPr lang="fr-FR" sz="1100" dirty="0"/>
              <a:t>Les représentants de l'Autorité de sûreté nucléaire mentionnée à l'</a:t>
            </a:r>
            <a:r>
              <a:rPr lang="fr-FR" sz="1100" u="sng" dirty="0">
                <a:hlinkClick r:id="rId6"/>
              </a:rPr>
              <a:t>article L. 592-1 du code de l'environnement </a:t>
            </a:r>
            <a:r>
              <a:rPr lang="fr-FR" sz="1100" dirty="0"/>
              <a:t>sont invités à participer à la réunion régionale de sécurité sanitaire.</a:t>
            </a:r>
            <a:endParaRPr lang="fr-FR" sz="1100" dirty="0"/>
          </a:p>
        </p:txBody>
      </p:sp>
    </p:spTree>
    <p:extLst>
      <p:ext uri="{BB962C8B-B14F-4D97-AF65-F5344CB8AC3E}">
        <p14:creationId xmlns:p14="http://schemas.microsoft.com/office/powerpoint/2010/main" val="333590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4</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424863" cy="808829"/>
          </a:xfrm>
        </p:spPr>
        <p:txBody>
          <a:bodyPr>
            <a:normAutofit/>
          </a:bodyPr>
          <a:lstStyle/>
          <a:p>
            <a:r>
              <a:rPr lang="fr-FR" dirty="0"/>
              <a:t>Comment déclarer un EIGS </a:t>
            </a:r>
            <a:r>
              <a:rPr lang="fr-FR" dirty="0" smtClean="0"/>
              <a:t>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611560" y="1800565"/>
            <a:ext cx="7560840" cy="2031325"/>
          </a:xfrm>
          <a:prstGeom prst="rect">
            <a:avLst/>
          </a:prstGeom>
          <a:noFill/>
        </p:spPr>
        <p:txBody>
          <a:bodyPr wrap="square" rtlCol="0">
            <a:spAutoFit/>
          </a:bodyPr>
          <a:lstStyle/>
          <a:p>
            <a:pPr marL="800100" lvl="1" indent="-342900">
              <a:buFont typeface="+mj-lt"/>
              <a:buAutoNum type="alphaUcPeriod"/>
            </a:pPr>
            <a:r>
              <a:rPr lang="fr-FR" dirty="0"/>
              <a:t>Par courrier économique à l’ARS Nouvelle-Aquitaine à </a:t>
            </a:r>
            <a:r>
              <a:rPr lang="fr-FR" dirty="0" smtClean="0"/>
              <a:t>Bordeaux</a:t>
            </a:r>
          </a:p>
          <a:p>
            <a:pPr marL="800100" lvl="1" indent="-342900">
              <a:buFont typeface="+mj-lt"/>
              <a:buAutoNum type="alphaUcPeriod"/>
            </a:pPr>
            <a:endParaRPr lang="fr-FR" dirty="0"/>
          </a:p>
          <a:p>
            <a:pPr marL="800100" lvl="1" indent="-342900">
              <a:buFont typeface="+mj-lt"/>
              <a:buAutoNum type="alphaUcPeriod"/>
            </a:pPr>
            <a:r>
              <a:rPr lang="fr-FR" dirty="0"/>
              <a:t>Sur le portail des </a:t>
            </a:r>
            <a:r>
              <a:rPr lang="fr-FR" dirty="0" smtClean="0"/>
              <a:t>signalements</a:t>
            </a:r>
          </a:p>
          <a:p>
            <a:pPr marL="800100" lvl="1" indent="-342900">
              <a:buFont typeface="+mj-lt"/>
              <a:buAutoNum type="alphaUcPeriod"/>
            </a:pPr>
            <a:endParaRPr lang="fr-FR" dirty="0"/>
          </a:p>
          <a:p>
            <a:pPr marL="800100" lvl="1" indent="-342900">
              <a:buFont typeface="+mj-lt"/>
              <a:buAutoNum type="alphaUcPeriod"/>
            </a:pPr>
            <a:r>
              <a:rPr lang="fr-FR" dirty="0"/>
              <a:t>Par </a:t>
            </a:r>
            <a:r>
              <a:rPr lang="fr-FR" dirty="0" smtClean="0"/>
              <a:t>fax</a:t>
            </a:r>
          </a:p>
          <a:p>
            <a:pPr marL="800100" lvl="1" indent="-342900">
              <a:buFont typeface="+mj-lt"/>
              <a:buAutoNum type="alphaUcPeriod"/>
            </a:pPr>
            <a:endParaRPr lang="fr-FR" dirty="0"/>
          </a:p>
          <a:p>
            <a:pPr marL="800100" lvl="1" indent="-342900">
              <a:buFont typeface="+mj-lt"/>
              <a:buAutoNum type="alphaUcPeriod"/>
            </a:pPr>
            <a:r>
              <a:rPr lang="fr-FR" dirty="0"/>
              <a:t>Par courriel</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346564"/>
            <a:ext cx="575986" cy="359991"/>
          </a:xfrm>
          <a:prstGeom prst="rect">
            <a:avLst/>
          </a:prstGeom>
        </p:spPr>
      </p:pic>
    </p:spTree>
    <p:extLst>
      <p:ext uri="{BB962C8B-B14F-4D97-AF65-F5344CB8AC3E}">
        <p14:creationId xmlns:p14="http://schemas.microsoft.com/office/powerpoint/2010/main" val="373665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143830" y="807554"/>
            <a:ext cx="8784654" cy="539991"/>
          </a:xfrm>
        </p:spPr>
        <p:txBody>
          <a:bodyPr>
            <a:normAutofit fontScale="90000"/>
          </a:bodyPr>
          <a:lstStyle/>
          <a:p>
            <a:r>
              <a:rPr lang="fr-FR" dirty="0"/>
              <a:t>Dans quel délai doit être déclaré un EIGS (1</a:t>
            </a:r>
            <a:r>
              <a:rPr lang="fr-FR" baseline="30000" dirty="0"/>
              <a:t>ère</a:t>
            </a:r>
            <a:r>
              <a:rPr lang="fr-FR" dirty="0"/>
              <a:t> partie volet 1)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611560" y="1455626"/>
            <a:ext cx="7560840" cy="2031325"/>
          </a:xfrm>
          <a:prstGeom prst="rect">
            <a:avLst/>
          </a:prstGeom>
          <a:noFill/>
        </p:spPr>
        <p:txBody>
          <a:bodyPr wrap="square" rtlCol="0">
            <a:spAutoFit/>
          </a:bodyPr>
          <a:lstStyle/>
          <a:p>
            <a:pPr marL="800100" lvl="1" indent="-342900">
              <a:buFont typeface="+mj-lt"/>
              <a:buAutoNum type="alphaUcPeriod"/>
            </a:pPr>
            <a:r>
              <a:rPr lang="fr-FR" dirty="0"/>
              <a:t>Sans </a:t>
            </a:r>
            <a:r>
              <a:rPr lang="fr-FR" dirty="0" smtClean="0"/>
              <a:t>délai</a:t>
            </a:r>
          </a:p>
          <a:p>
            <a:pPr marL="800100" lvl="1" indent="-342900">
              <a:buFont typeface="+mj-lt"/>
              <a:buAutoNum type="alphaUcPeriod"/>
            </a:pPr>
            <a:endParaRPr lang="fr-FR" dirty="0"/>
          </a:p>
          <a:p>
            <a:pPr marL="800100" lvl="1" indent="-342900">
              <a:buFont typeface="+mj-lt"/>
              <a:buAutoNum type="alphaUcPeriod"/>
            </a:pPr>
            <a:r>
              <a:rPr lang="fr-FR" dirty="0"/>
              <a:t>Dans les 3 </a:t>
            </a:r>
            <a:r>
              <a:rPr lang="fr-FR" dirty="0" smtClean="0"/>
              <a:t>jours</a:t>
            </a:r>
          </a:p>
          <a:p>
            <a:pPr marL="800100" lvl="1" indent="-342900">
              <a:buFont typeface="+mj-lt"/>
              <a:buAutoNum type="alphaUcPeriod"/>
            </a:pPr>
            <a:endParaRPr lang="fr-FR" dirty="0"/>
          </a:p>
          <a:p>
            <a:pPr marL="800100" lvl="1" indent="-342900">
              <a:buFont typeface="+mj-lt"/>
              <a:buAutoNum type="alphaUcPeriod"/>
            </a:pPr>
            <a:r>
              <a:rPr lang="fr-FR" dirty="0"/>
              <a:t>Dans un délai à court </a:t>
            </a:r>
            <a:r>
              <a:rPr lang="fr-FR" dirty="0" smtClean="0"/>
              <a:t>terme</a:t>
            </a:r>
          </a:p>
          <a:p>
            <a:pPr marL="800100" lvl="1" indent="-342900">
              <a:buFont typeface="+mj-lt"/>
              <a:buAutoNum type="alphaUcPeriod"/>
            </a:pPr>
            <a:endParaRPr lang="fr-FR" dirty="0"/>
          </a:p>
          <a:p>
            <a:pPr marL="800100" lvl="1" indent="-342900">
              <a:buFont typeface="+mj-lt"/>
              <a:buAutoNum type="alphaUcPeriod"/>
            </a:pPr>
            <a:r>
              <a:rPr lang="fr-FR" dirty="0"/>
              <a:t>Avant le volet 2</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0789" y="1471715"/>
            <a:ext cx="575986" cy="359991"/>
          </a:xfrm>
          <a:prstGeom prst="rect">
            <a:avLst/>
          </a:prstGeom>
        </p:spPr>
      </p:pic>
    </p:spTree>
    <p:extLst>
      <p:ext uri="{BB962C8B-B14F-4D97-AF65-F5344CB8AC3E}">
        <p14:creationId xmlns:p14="http://schemas.microsoft.com/office/powerpoint/2010/main" val="259525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6</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p:txBody>
          <a:bodyPr>
            <a:normAutofit fontScale="90000"/>
          </a:bodyPr>
          <a:lstStyle/>
          <a:p>
            <a:r>
              <a:rPr lang="fr-FR" dirty="0"/>
              <a:t>Comment s’appellent les deux revues du RREVA N-A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611560" y="1491630"/>
            <a:ext cx="7560840" cy="2031325"/>
          </a:xfrm>
          <a:prstGeom prst="rect">
            <a:avLst/>
          </a:prstGeom>
          <a:noFill/>
        </p:spPr>
        <p:txBody>
          <a:bodyPr wrap="square" rtlCol="0">
            <a:spAutoFit/>
          </a:bodyPr>
          <a:lstStyle/>
          <a:p>
            <a:pPr marL="800100" lvl="1" indent="-342900">
              <a:buFont typeface="+mj-lt"/>
              <a:buAutoNum type="alphaUcPeriod"/>
            </a:pPr>
            <a:r>
              <a:rPr lang="fr-FR" dirty="0"/>
              <a:t>CHANTIGNOLES et </a:t>
            </a:r>
            <a:r>
              <a:rPr lang="fr-FR" dirty="0" smtClean="0"/>
              <a:t>QUINTAINES</a:t>
            </a:r>
          </a:p>
          <a:p>
            <a:pPr marL="800100" lvl="1" indent="-342900">
              <a:buFont typeface="+mj-lt"/>
              <a:buAutoNum type="alphaUcPeriod"/>
            </a:pPr>
            <a:endParaRPr lang="fr-FR" dirty="0"/>
          </a:p>
          <a:p>
            <a:pPr marL="800100" lvl="1" indent="-342900">
              <a:buFont typeface="+mj-lt"/>
              <a:buAutoNum type="alphaUcPeriod"/>
            </a:pPr>
            <a:r>
              <a:rPr lang="fr-FR" dirty="0"/>
              <a:t>PARPAINGS et </a:t>
            </a:r>
            <a:r>
              <a:rPr lang="fr-FR" dirty="0" smtClean="0"/>
              <a:t>CIBLES</a:t>
            </a:r>
          </a:p>
          <a:p>
            <a:pPr marL="800100" lvl="1" indent="-342900">
              <a:buFont typeface="+mj-lt"/>
              <a:buAutoNum type="alphaUcPeriod"/>
            </a:pPr>
            <a:endParaRPr lang="fr-FR" dirty="0"/>
          </a:p>
          <a:p>
            <a:pPr marL="800100" lvl="1" indent="-342900">
              <a:buFont typeface="+mj-lt"/>
              <a:buAutoNum type="alphaUcPeriod"/>
            </a:pPr>
            <a:r>
              <a:rPr lang="fr-FR" dirty="0"/>
              <a:t>BRIQUES et </a:t>
            </a:r>
            <a:r>
              <a:rPr lang="fr-FR" dirty="0" smtClean="0"/>
              <a:t>MIRES</a:t>
            </a:r>
          </a:p>
          <a:p>
            <a:pPr marL="800100" lvl="1" indent="-342900">
              <a:buFont typeface="+mj-lt"/>
              <a:buAutoNum type="alphaUcPeriod"/>
            </a:pPr>
            <a:endParaRPr lang="fr-FR" dirty="0"/>
          </a:p>
          <a:p>
            <a:pPr marL="800100" lvl="1" indent="-342900">
              <a:buFont typeface="+mj-lt"/>
              <a:buAutoNum type="alphaUcPeriod"/>
            </a:pPr>
            <a:r>
              <a:rPr lang="fr-FR" dirty="0"/>
              <a:t>TOM et JERRY</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9892" y="2571750"/>
            <a:ext cx="575986" cy="359991"/>
          </a:xfrm>
          <a:prstGeom prst="rect">
            <a:avLst/>
          </a:prstGeom>
        </p:spPr>
      </p:pic>
      <p:pic>
        <p:nvPicPr>
          <p:cNvPr id="10" name="Image 9"/>
          <p:cNvPicPr/>
          <p:nvPr/>
        </p:nvPicPr>
        <p:blipFill>
          <a:blip r:embed="rId3">
            <a:extLst>
              <a:ext uri="{28A0092B-C50C-407E-A947-70E740481C1C}">
                <a14:useLocalDpi xmlns:a14="http://schemas.microsoft.com/office/drawing/2010/main" val="0"/>
              </a:ext>
            </a:extLst>
          </a:blip>
          <a:stretch>
            <a:fillRect/>
          </a:stretch>
        </p:blipFill>
        <p:spPr>
          <a:xfrm>
            <a:off x="5588351" y="1707654"/>
            <a:ext cx="2584049" cy="2304256"/>
          </a:xfrm>
          <a:prstGeom prst="rect">
            <a:avLst/>
          </a:prstGeom>
        </p:spPr>
      </p:pic>
    </p:spTree>
    <p:extLst>
      <p:ext uri="{BB962C8B-B14F-4D97-AF65-F5344CB8AC3E}">
        <p14:creationId xmlns:p14="http://schemas.microsoft.com/office/powerpoint/2010/main" val="298994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3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anim calcmode="lin" valueType="num">
                                      <p:cBhvr>
                                        <p:cTn id="9" dur="1000" fill="hold"/>
                                        <p:tgtEl>
                                          <p:spTgt spid="10"/>
                                        </p:tgtEl>
                                        <p:attrNameLst>
                                          <p:attrName>ppt_w</p:attrName>
                                        </p:attrNameLst>
                                      </p:cBhvr>
                                      <p:tavLst>
                                        <p:tav tm="0">
                                          <p:val>
                                            <p:fltVal val="0"/>
                                          </p:val>
                                        </p:tav>
                                        <p:tav tm="100000">
                                          <p:val>
                                            <p:strVal val="#ppt_w"/>
                                          </p:val>
                                        </p:tav>
                                      </p:tavLst>
                                    </p:anim>
                                    <p:anim calcmode="lin" valueType="num">
                                      <p:cBhvr>
                                        <p:cTn id="10" dur="1000" fill="hold"/>
                                        <p:tgtEl>
                                          <p:spTgt spid="10"/>
                                        </p:tgtEl>
                                        <p:attrNameLst>
                                          <p:attrName>ppt_h</p:attrName>
                                        </p:attrNameLst>
                                      </p:cBhvr>
                                      <p:tavLst>
                                        <p:tav tm="0">
                                          <p:val>
                                            <p:fltVal val="0"/>
                                          </p:val>
                                        </p:tav>
                                        <p:tav tm="100000">
                                          <p:val>
                                            <p:strVal val="#ppt_h"/>
                                          </p:val>
                                        </p:tav>
                                      </p:tavLst>
                                    </p:anim>
                                    <p:anim calcmode="lin" valueType="num">
                                      <p:cBhvr>
                                        <p:cTn id="11" dur="1000" fill="hold"/>
                                        <p:tgtEl>
                                          <p:spTgt spid="10"/>
                                        </p:tgtEl>
                                        <p:attrNameLst>
                                          <p:attrName>style.rotation</p:attrName>
                                        </p:attrNameLst>
                                      </p:cBhvr>
                                      <p:tavLst>
                                        <p:tav tm="0">
                                          <p:val>
                                            <p:fltVal val="90"/>
                                          </p:val>
                                        </p:tav>
                                        <p:tav tm="100000">
                                          <p:val>
                                            <p:fltVal val="0"/>
                                          </p:val>
                                        </p:tav>
                                      </p:tavLst>
                                    </p:anim>
                                    <p:animEffect transition="in" filter="fade">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7</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1203937"/>
            <a:ext cx="8424863" cy="539991"/>
          </a:xfrm>
        </p:spPr>
        <p:txBody>
          <a:bodyPr>
            <a:normAutofit fontScale="90000"/>
          </a:bodyPr>
          <a:lstStyle/>
          <a:p>
            <a:r>
              <a:rPr lang="fr-FR" dirty="0"/>
              <a:t>Quelle </a:t>
            </a:r>
            <a:r>
              <a:rPr lang="fr-FR" dirty="0" smtClean="0"/>
              <a:t>structure </a:t>
            </a:r>
            <a:r>
              <a:rPr lang="fr-FR" dirty="0"/>
              <a:t>de vigilance et d’appui est en charge de l’information sur les risques toxiques des produits médicamenteux, industriels et naturels ?</a:t>
            </a:r>
            <a:br>
              <a:rPr lang="fr-FR" dirty="0"/>
            </a:b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575556" y="2031847"/>
            <a:ext cx="7560840" cy="2308324"/>
          </a:xfrm>
          <a:prstGeom prst="rect">
            <a:avLst/>
          </a:prstGeom>
          <a:noFill/>
        </p:spPr>
        <p:txBody>
          <a:bodyPr wrap="square" rtlCol="0">
            <a:spAutoFit/>
          </a:bodyPr>
          <a:lstStyle/>
          <a:p>
            <a:pPr marL="800100" lvl="1" indent="-342900">
              <a:buFont typeface="+mj-lt"/>
              <a:buAutoNum type="alphaUcPeriod"/>
            </a:pPr>
            <a:r>
              <a:rPr lang="fr-FR" dirty="0"/>
              <a:t>Le centre antipoison et de </a:t>
            </a:r>
            <a:r>
              <a:rPr lang="fr-FR" dirty="0" smtClean="0"/>
              <a:t>toxicovigilance</a:t>
            </a:r>
          </a:p>
          <a:p>
            <a:pPr marL="800100" lvl="1" indent="-342900">
              <a:buFont typeface="+mj-lt"/>
              <a:buAutoNum type="alphaUcPeriod"/>
            </a:pPr>
            <a:endParaRPr lang="fr-FR" dirty="0"/>
          </a:p>
          <a:p>
            <a:pPr marL="800100" lvl="1" indent="-342900">
              <a:buFont typeface="+mj-lt"/>
              <a:buAutoNum type="alphaUcPeriod"/>
            </a:pPr>
            <a:r>
              <a:rPr lang="fr-FR" dirty="0"/>
              <a:t>Le centre régional de </a:t>
            </a:r>
            <a:r>
              <a:rPr lang="fr-FR" dirty="0" smtClean="0"/>
              <a:t>pharmacovigilance</a:t>
            </a:r>
          </a:p>
          <a:p>
            <a:pPr marL="800100" lvl="1" indent="-342900">
              <a:buFont typeface="+mj-lt"/>
              <a:buAutoNum type="alphaUcPeriod"/>
            </a:pPr>
            <a:endParaRPr lang="fr-FR" dirty="0"/>
          </a:p>
          <a:p>
            <a:pPr marL="800100" lvl="1" indent="-342900">
              <a:buFont typeface="+mj-lt"/>
              <a:buAutoNum type="alphaUcPeriod"/>
            </a:pPr>
            <a:r>
              <a:rPr lang="fr-FR" dirty="0"/>
              <a:t>Le centre d'évaluation et d'information sur la </a:t>
            </a:r>
            <a:r>
              <a:rPr lang="fr-FR" dirty="0" smtClean="0"/>
              <a:t>pharmacodépendance</a:t>
            </a:r>
          </a:p>
          <a:p>
            <a:pPr marL="800100" lvl="1" indent="-342900">
              <a:buFont typeface="+mj-lt"/>
              <a:buAutoNum type="alphaUcPeriod"/>
            </a:pPr>
            <a:endParaRPr lang="fr-FR" dirty="0"/>
          </a:p>
          <a:p>
            <a:pPr marL="800100" lvl="1" indent="-342900">
              <a:buFont typeface="+mj-lt"/>
              <a:buAutoNum type="alphaUcPeriod"/>
            </a:pPr>
            <a:r>
              <a:rPr lang="fr-FR" dirty="0"/>
              <a:t>L’ARS Nouvelle-Aquitaine (pôle PHARMABIO)</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2067694"/>
            <a:ext cx="575986" cy="359991"/>
          </a:xfrm>
          <a:prstGeom prst="rect">
            <a:avLst/>
          </a:prstGeom>
        </p:spPr>
      </p:pic>
    </p:spTree>
    <p:extLst>
      <p:ext uri="{BB962C8B-B14F-4D97-AF65-F5344CB8AC3E}">
        <p14:creationId xmlns:p14="http://schemas.microsoft.com/office/powerpoint/2010/main" val="411261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424863" cy="808829"/>
          </a:xfrm>
        </p:spPr>
        <p:txBody>
          <a:bodyPr>
            <a:normAutofit/>
          </a:bodyPr>
          <a:lstStyle/>
          <a:p>
            <a:r>
              <a:rPr lang="fr-FR" dirty="0"/>
              <a:t>Compléter le slogan : « Le bon soin au bon patient. Mon […] c’est ma sécurité ».</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575556" y="1941906"/>
            <a:ext cx="7560840" cy="2031325"/>
          </a:xfrm>
          <a:prstGeom prst="rect">
            <a:avLst/>
          </a:prstGeom>
          <a:noFill/>
        </p:spPr>
        <p:txBody>
          <a:bodyPr wrap="square" rtlCol="0">
            <a:spAutoFit/>
          </a:bodyPr>
          <a:lstStyle/>
          <a:p>
            <a:pPr marL="800100" lvl="1" indent="-342900">
              <a:buFont typeface="+mj-lt"/>
              <a:buAutoNum type="alphaUcPeriod"/>
            </a:pPr>
            <a:r>
              <a:rPr lang="fr-FR" dirty="0" smtClean="0"/>
              <a:t>Médecin</a:t>
            </a:r>
          </a:p>
          <a:p>
            <a:pPr marL="800100" lvl="1" indent="-342900">
              <a:buFont typeface="+mj-lt"/>
              <a:buAutoNum type="alphaUcPeriod"/>
            </a:pPr>
            <a:endParaRPr lang="fr-FR" dirty="0"/>
          </a:p>
          <a:p>
            <a:pPr marL="800100" lvl="1" indent="-342900">
              <a:buFont typeface="+mj-lt"/>
              <a:buAutoNum type="alphaUcPeriod"/>
            </a:pPr>
            <a:r>
              <a:rPr lang="fr-FR" dirty="0" smtClean="0"/>
              <a:t>Smartphone</a:t>
            </a:r>
          </a:p>
          <a:p>
            <a:pPr marL="800100" lvl="1" indent="-342900">
              <a:buFont typeface="+mj-lt"/>
              <a:buAutoNum type="alphaUcPeriod"/>
            </a:pPr>
            <a:endParaRPr lang="fr-FR" dirty="0"/>
          </a:p>
          <a:p>
            <a:pPr marL="800100" lvl="1" indent="-342900">
              <a:buFont typeface="+mj-lt"/>
              <a:buAutoNum type="alphaUcPeriod"/>
            </a:pPr>
            <a:r>
              <a:rPr lang="fr-FR" dirty="0" smtClean="0"/>
              <a:t>Identité</a:t>
            </a:r>
          </a:p>
          <a:p>
            <a:pPr marL="800100" lvl="1" indent="-342900">
              <a:buFont typeface="+mj-lt"/>
              <a:buAutoNum type="alphaUcPeriod"/>
            </a:pPr>
            <a:endParaRPr lang="fr-FR" dirty="0"/>
          </a:p>
          <a:p>
            <a:pPr marL="800100" lvl="1" indent="-342900">
              <a:buFont typeface="+mj-lt"/>
              <a:buAutoNum type="alphaUcPeriod"/>
            </a:pPr>
            <a:r>
              <a:rPr lang="fr-FR" dirty="0"/>
              <a:t>Médicament</a:t>
            </a:r>
          </a:p>
        </p:txBody>
      </p:sp>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2796" y="3039802"/>
            <a:ext cx="575986" cy="359991"/>
          </a:xfrm>
          <a:prstGeom prst="rect">
            <a:avLst/>
          </a:prstGeom>
        </p:spPr>
      </p:pic>
    </p:spTree>
    <p:extLst>
      <p:ext uri="{BB962C8B-B14F-4D97-AF65-F5344CB8AC3E}">
        <p14:creationId xmlns:p14="http://schemas.microsoft.com/office/powerpoint/2010/main" val="1227324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BBE627C-BEA7-5246-AC1C-78BC257407F7}"/>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6" name="Espace réservé de la date 5">
            <a:extLst>
              <a:ext uri="{FF2B5EF4-FFF2-40B4-BE49-F238E27FC236}">
                <a16:creationId xmlns:a16="http://schemas.microsoft.com/office/drawing/2014/main" id="{408DF94F-7EC8-514F-BD30-2DE91B813069}"/>
              </a:ext>
            </a:extLst>
          </p:cNvPr>
          <p:cNvSpPr>
            <a:spLocks noGrp="1"/>
          </p:cNvSpPr>
          <p:nvPr>
            <p:ph type="dt" sz="half" idx="2"/>
          </p:nvPr>
        </p:nvSpPr>
        <p:spPr/>
        <p:txBody>
          <a:bodyPr/>
          <a:lstStyle/>
          <a:p>
            <a:fld id="{32CFB02D-EF7F-1043-83B7-22E52266F620}" type="datetime1">
              <a:rPr lang="fr-FR" cap="all" smtClean="0"/>
              <a:t>14/10/2024</a:t>
            </a:fld>
            <a:endParaRPr lang="fr-FR" cap="all" dirty="0"/>
          </a:p>
        </p:txBody>
      </p:sp>
      <p:sp>
        <p:nvSpPr>
          <p:cNvPr id="9" name="Titre 8">
            <a:extLst>
              <a:ext uri="{FF2B5EF4-FFF2-40B4-BE49-F238E27FC236}">
                <a16:creationId xmlns:a16="http://schemas.microsoft.com/office/drawing/2014/main" id="{4803410A-B25D-634A-B8FB-9F3C11EC4A3A}"/>
              </a:ext>
            </a:extLst>
          </p:cNvPr>
          <p:cNvSpPr>
            <a:spLocks noGrp="1"/>
          </p:cNvSpPr>
          <p:nvPr>
            <p:ph type="title"/>
          </p:nvPr>
        </p:nvSpPr>
        <p:spPr>
          <a:xfrm>
            <a:off x="323850" y="682801"/>
            <a:ext cx="8424863" cy="880837"/>
          </a:xfrm>
        </p:spPr>
        <p:txBody>
          <a:bodyPr>
            <a:normAutofit/>
          </a:bodyPr>
          <a:lstStyle/>
          <a:p>
            <a:r>
              <a:rPr lang="fr-FR" dirty="0"/>
              <a:t>Quelles sont les bonnes questions à poser aux patients porteurs d’un implant </a:t>
            </a:r>
            <a:r>
              <a:rPr lang="fr-FR" dirty="0" smtClean="0"/>
              <a:t>? </a:t>
            </a:r>
            <a:r>
              <a:rPr lang="fr-FR" sz="2000" dirty="0" smtClean="0"/>
              <a:t>Plusieurs choix possibles</a:t>
            </a:r>
            <a:endParaRPr lang="fr-FR" dirty="0"/>
          </a:p>
        </p:txBody>
      </p:sp>
      <p:sp>
        <p:nvSpPr>
          <p:cNvPr id="8" name="Espace réservé du pied de page 7">
            <a:extLst>
              <a:ext uri="{FF2B5EF4-FFF2-40B4-BE49-F238E27FC236}">
                <a16:creationId xmlns:a16="http://schemas.microsoft.com/office/drawing/2014/main" id="{3AE78239-E735-BD40-B5CE-C66051BEF455}"/>
              </a:ext>
            </a:extLst>
          </p:cNvPr>
          <p:cNvSpPr>
            <a:spLocks noGrp="1"/>
          </p:cNvSpPr>
          <p:nvPr>
            <p:ph type="ftr" sz="quarter" idx="3"/>
          </p:nvPr>
        </p:nvSpPr>
        <p:spPr/>
        <p:txBody>
          <a:bodyPr/>
          <a:lstStyle/>
          <a:p>
            <a:r>
              <a:rPr lang="fr-FR" dirty="0" smtClean="0"/>
              <a:t>Journée régionale du RREVA N-A 15/10/2024</a:t>
            </a:r>
            <a:endParaRPr lang="fr-FR" dirty="0"/>
          </a:p>
        </p:txBody>
      </p:sp>
      <p:sp>
        <p:nvSpPr>
          <p:cNvPr id="3" name="ZoneTexte 2"/>
          <p:cNvSpPr txBox="1"/>
          <p:nvPr/>
        </p:nvSpPr>
        <p:spPr>
          <a:xfrm>
            <a:off x="512873" y="1887674"/>
            <a:ext cx="7560840" cy="2308324"/>
          </a:xfrm>
          <a:prstGeom prst="rect">
            <a:avLst/>
          </a:prstGeom>
          <a:noFill/>
        </p:spPr>
        <p:txBody>
          <a:bodyPr wrap="square" rtlCol="0">
            <a:spAutoFit/>
          </a:bodyPr>
          <a:lstStyle/>
          <a:p>
            <a:pPr marL="800100" lvl="1" indent="-342900">
              <a:buFont typeface="+mj-lt"/>
              <a:buAutoNum type="alphaUcPeriod"/>
            </a:pPr>
            <a:r>
              <a:rPr lang="fr-FR" dirty="0"/>
              <a:t>Avez-vous pensé à informer votre médecin traitant et les autres professionnels de santé </a:t>
            </a:r>
            <a:r>
              <a:rPr lang="fr-FR" dirty="0" smtClean="0"/>
              <a:t>?</a:t>
            </a:r>
          </a:p>
          <a:p>
            <a:pPr marL="800100" lvl="1" indent="-342900">
              <a:buFont typeface="+mj-lt"/>
              <a:buAutoNum type="alphaUcPeriod"/>
            </a:pPr>
            <a:endParaRPr lang="fr-FR" dirty="0"/>
          </a:p>
          <a:p>
            <a:pPr marL="800100" lvl="1" indent="-342900">
              <a:buFont typeface="+mj-lt"/>
              <a:buAutoNum type="alphaUcPeriod"/>
            </a:pPr>
            <a:r>
              <a:rPr lang="fr-FR" dirty="0"/>
              <a:t>Avez-vous la carte de porteur d’implant </a:t>
            </a:r>
            <a:r>
              <a:rPr lang="fr-FR" dirty="0" smtClean="0"/>
              <a:t>? </a:t>
            </a:r>
          </a:p>
          <a:p>
            <a:pPr marL="800100" lvl="1" indent="-342900">
              <a:buFont typeface="+mj-lt"/>
              <a:buAutoNum type="alphaUcPeriod"/>
            </a:pPr>
            <a:endParaRPr lang="fr-FR" dirty="0"/>
          </a:p>
          <a:p>
            <a:pPr marL="800100" lvl="1" indent="-342900">
              <a:buFont typeface="+mj-lt"/>
              <a:buAutoNum type="alphaUcPeriod"/>
            </a:pPr>
            <a:r>
              <a:rPr lang="fr-FR" dirty="0"/>
              <a:t>Connaissez-vous les effets indésirables et les signes d’usure </a:t>
            </a:r>
            <a:r>
              <a:rPr lang="fr-FR" dirty="0" smtClean="0"/>
              <a:t>?</a:t>
            </a:r>
          </a:p>
          <a:p>
            <a:pPr marL="800100" lvl="1" indent="-342900">
              <a:buFont typeface="+mj-lt"/>
              <a:buAutoNum type="alphaUcPeriod"/>
            </a:pPr>
            <a:endParaRPr lang="fr-FR" dirty="0"/>
          </a:p>
          <a:p>
            <a:pPr marL="800100" lvl="1" indent="-342900">
              <a:buFont typeface="+mj-lt"/>
              <a:buAutoNum type="alphaUcPeriod"/>
            </a:pPr>
            <a:r>
              <a:rPr lang="fr-FR" dirty="0"/>
              <a:t>Savez-vous changer la pile ?</a:t>
            </a:r>
          </a:p>
        </p:txBody>
      </p:sp>
      <p:grpSp>
        <p:nvGrpSpPr>
          <p:cNvPr id="5" name="Groupe 4"/>
          <p:cNvGrpSpPr/>
          <p:nvPr/>
        </p:nvGrpSpPr>
        <p:grpSpPr>
          <a:xfrm>
            <a:off x="4103948" y="2175706"/>
            <a:ext cx="4212390" cy="1476115"/>
            <a:chOff x="4103948" y="2175706"/>
            <a:chExt cx="4212390" cy="1476115"/>
          </a:xfrm>
        </p:grpSpPr>
        <p:pic>
          <p:nvPicPr>
            <p:cNvPr id="4" name="Image 3"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3948" y="2175706"/>
              <a:ext cx="575986" cy="359991"/>
            </a:xfrm>
            <a:prstGeom prst="rect">
              <a:avLst/>
            </a:prstGeom>
          </p:spPr>
        </p:pic>
        <p:pic>
          <p:nvPicPr>
            <p:cNvPr id="10" name="Image 9"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6116" y="2717202"/>
              <a:ext cx="575986" cy="359991"/>
            </a:xfrm>
            <a:prstGeom prst="rect">
              <a:avLst/>
            </a:prstGeom>
          </p:spPr>
        </p:pic>
        <p:pic>
          <p:nvPicPr>
            <p:cNvPr id="11" name="Image 10" descr="Bien Validé Dédié · Image gratuite sur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0352" y="3291830"/>
              <a:ext cx="575986" cy="359991"/>
            </a:xfrm>
            <a:prstGeom prst="rect">
              <a:avLst/>
            </a:prstGeom>
          </p:spPr>
        </p:pic>
      </p:grpSp>
    </p:spTree>
    <p:extLst>
      <p:ext uri="{BB962C8B-B14F-4D97-AF65-F5344CB8AC3E}">
        <p14:creationId xmlns:p14="http://schemas.microsoft.com/office/powerpoint/2010/main" val="1522935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PLATE_ARS_NA 16-9">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5" id="{CCAA3B1F-37AD-D142-9B00-F2952BC71F32}" vid="{8780E14E-37A2-0148-9F40-6587BA01BE6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TEMPLATE_ARS_NA 16-9</Template>
  <TotalTime>151</TotalTime>
  <Words>679</Words>
  <Application>Microsoft Office PowerPoint</Application>
  <PresentationFormat>Affichage à l'écran (16:9)</PresentationFormat>
  <Paragraphs>141</Paragraphs>
  <Slides>14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14</vt:i4>
      </vt:variant>
    </vt:vector>
  </HeadingPairs>
  <TitlesOfParts>
    <vt:vector size="17" baseType="lpstr">
      <vt:lpstr>Arial</vt:lpstr>
      <vt:lpstr>Wingdings</vt:lpstr>
      <vt:lpstr>TEMPLATE_ARS_NA 16-9</vt:lpstr>
      <vt:lpstr>Présentation PowerPoint</vt:lpstr>
      <vt:lpstr>Quelle vigilance relative aux produits de santé n’existe pas ?</vt:lpstr>
      <vt:lpstr>Comment s’appelle la réunion régionale de sécurité sanitaire (RRSS, art. 1413-61 du CSP*) en Nouvelle-Aquitaine ?</vt:lpstr>
      <vt:lpstr>Comment déclarer un EIGS  ?</vt:lpstr>
      <vt:lpstr>Dans quel délai doit être déclaré un EIGS (1ère partie volet 1) ?</vt:lpstr>
      <vt:lpstr>Comment s’appellent les deux revues du RREVA N-A ?</vt:lpstr>
      <vt:lpstr>Quelle structure de vigilance et d’appui est en charge de l’information sur les risques toxiques des produits médicamenteux, industriels et naturels ? </vt:lpstr>
      <vt:lpstr>Compléter le slogan : « Le bon soin au bon patient. Mon […] c’est ma sécurité ».</vt:lpstr>
      <vt:lpstr>Quelles sont les bonnes questions à poser aux patients porteurs d’un implant ? Plusieurs choix possibles</vt:lpstr>
      <vt:lpstr>Quel est le nouveau nom du REPIAS Réseau de Prévention des Infections Associées aux Soins ?</vt:lpstr>
      <vt:lpstr>Comment s’appelle la plateforme de suivi des patients sous anticancéreux oraux développée par l'ARS Nouvelle-Aquitaine et l'OMEDIT Nouvelle-Aquitaine Guadeloupe Guyane ?</vt:lpstr>
      <vt:lpstr>Quelles sont les dernières structures régionales d’appui (SRA) arrivées dans le réseau ?</vt:lpstr>
      <vt:lpstr>Quelle est l’année de création des RREVA ?</vt:lpstr>
      <vt:lpstr>Présentation PowerPoint</vt:lpstr>
    </vt:vector>
  </TitlesOfParts>
  <Manager>Client</Manager>
  <Company>Ministères Chargés des Affaires Sociales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TRICOTTET, Clara</dc:creator>
  <cp:lastModifiedBy>CRAFF, Jean-Paul (ARS-NA/DPSA)</cp:lastModifiedBy>
  <cp:revision>38</cp:revision>
  <cp:lastPrinted>2024-10-14T14:16:08Z</cp:lastPrinted>
  <dcterms:created xsi:type="dcterms:W3CDTF">2022-03-28T14:18:17Z</dcterms:created>
  <dcterms:modified xsi:type="dcterms:W3CDTF">2024-10-14T14:47:11Z</dcterms:modified>
</cp:coreProperties>
</file>